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9" r:id="rId2"/>
    <p:sldId id="260" r:id="rId3"/>
    <p:sldId id="261" r:id="rId4"/>
    <p:sldId id="262" r:id="rId5"/>
    <p:sldId id="276" r:id="rId6"/>
    <p:sldId id="263" r:id="rId7"/>
    <p:sldId id="264" r:id="rId8"/>
    <p:sldId id="277" r:id="rId9"/>
    <p:sldId id="265" r:id="rId10"/>
    <p:sldId id="266" r:id="rId11"/>
    <p:sldId id="278" r:id="rId12"/>
    <p:sldId id="267" r:id="rId13"/>
    <p:sldId id="285" r:id="rId14"/>
    <p:sldId id="268" r:id="rId15"/>
    <p:sldId id="284" r:id="rId16"/>
    <p:sldId id="269" r:id="rId17"/>
    <p:sldId id="281" r:id="rId18"/>
    <p:sldId id="270" r:id="rId19"/>
    <p:sldId id="279" r:id="rId20"/>
    <p:sldId id="271" r:id="rId21"/>
    <p:sldId id="282" r:id="rId22"/>
    <p:sldId id="272" r:id="rId23"/>
    <p:sldId id="283" r:id="rId24"/>
    <p:sldId id="273" r:id="rId25"/>
    <p:sldId id="280" r:id="rId26"/>
    <p:sldId id="274" r:id="rId27"/>
    <p:sldId id="275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1B4A3-C09A-443C-86B2-1BDAB24A0D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9DEA-959B-46A1-AD87-9148AD3ECE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383FC-5333-4A70-9D42-98C48EBED0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8313" y="0"/>
            <a:ext cx="8229600" cy="57642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18913-E905-4DF0-A726-0B35650333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mailto:lgg@cs.ntust.edu.tw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7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9293B-00DE-4A10-9873-2703A3D360B1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7732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系統基模</a:t>
            </a:r>
          </a:p>
        </p:txBody>
      </p:sp>
      <p:pic>
        <p:nvPicPr>
          <p:cNvPr id="487428" name="Picture 5" descr="j0318126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87675" y="1916113"/>
            <a:ext cx="809625" cy="781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33489-C6BC-4D57-8DD7-A7704AD59D7E}" type="slidenum">
              <a:rPr lang="en-US" altLang="zh-TW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1342466" name="Arc 2"/>
          <p:cNvSpPr>
            <a:spLocks/>
          </p:cNvSpPr>
          <p:nvPr/>
        </p:nvSpPr>
        <p:spPr bwMode="auto">
          <a:xfrm flipV="1">
            <a:off x="2895600" y="3387725"/>
            <a:ext cx="2163763" cy="2116138"/>
          </a:xfrm>
          <a:custGeom>
            <a:avLst/>
            <a:gdLst>
              <a:gd name="T0" fmla="*/ 2147483647 w 20779"/>
              <a:gd name="T1" fmla="*/ 0 h 21580"/>
              <a:gd name="T2" fmla="*/ 2147483647 w 20779"/>
              <a:gd name="T3" fmla="*/ 2147483647 h 21580"/>
              <a:gd name="T4" fmla="*/ 0 w 20779"/>
              <a:gd name="T5" fmla="*/ 2147483647 h 21580"/>
              <a:gd name="T6" fmla="*/ 0 60000 65536"/>
              <a:gd name="T7" fmla="*/ 0 60000 65536"/>
              <a:gd name="T8" fmla="*/ 0 60000 65536"/>
              <a:gd name="T9" fmla="*/ 0 w 20779"/>
              <a:gd name="T10" fmla="*/ 0 h 21580"/>
              <a:gd name="T11" fmla="*/ 20779 w 20779"/>
              <a:gd name="T12" fmla="*/ 21580 h 215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79" h="21580" fill="none" extrusionOk="0">
                <a:moveTo>
                  <a:pt x="929" y="0"/>
                </a:moveTo>
                <a:cubicBezTo>
                  <a:pt x="10234" y="401"/>
                  <a:pt x="18234" y="6720"/>
                  <a:pt x="20778" y="15680"/>
                </a:cubicBezTo>
              </a:path>
              <a:path w="20779" h="21580" stroke="0" extrusionOk="0">
                <a:moveTo>
                  <a:pt x="929" y="0"/>
                </a:moveTo>
                <a:cubicBezTo>
                  <a:pt x="10234" y="401"/>
                  <a:pt x="18234" y="6720"/>
                  <a:pt x="20778" y="15680"/>
                </a:cubicBezTo>
                <a:lnTo>
                  <a:pt x="0" y="21580"/>
                </a:lnTo>
                <a:close/>
              </a:path>
            </a:pathLst>
          </a:custGeom>
          <a:noFill/>
          <a:ln w="76200">
            <a:solidFill>
              <a:schemeClr val="hlink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42467" name="Text Box 3"/>
          <p:cNvSpPr txBox="1">
            <a:spLocks noChangeArrowheads="1"/>
          </p:cNvSpPr>
          <p:nvPr/>
        </p:nvSpPr>
        <p:spPr bwMode="auto">
          <a:xfrm>
            <a:off x="4648200" y="3275013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健康</a:t>
            </a:r>
          </a:p>
        </p:txBody>
      </p:sp>
      <p:sp>
        <p:nvSpPr>
          <p:cNvPr id="1342468" name="Arc 4"/>
          <p:cNvSpPr>
            <a:spLocks/>
          </p:cNvSpPr>
          <p:nvPr/>
        </p:nvSpPr>
        <p:spPr bwMode="auto">
          <a:xfrm flipV="1">
            <a:off x="2971800" y="1828800"/>
            <a:ext cx="2133600" cy="1601788"/>
          </a:xfrm>
          <a:custGeom>
            <a:avLst/>
            <a:gdLst>
              <a:gd name="T0" fmla="*/ 2147483647 w 29321"/>
              <a:gd name="T1" fmla="*/ 2147483647 h 21600"/>
              <a:gd name="T2" fmla="*/ 0 w 29321"/>
              <a:gd name="T3" fmla="*/ 2147483647 h 21600"/>
              <a:gd name="T4" fmla="*/ 2147483647 w 29321"/>
              <a:gd name="T5" fmla="*/ 0 h 21600"/>
              <a:gd name="T6" fmla="*/ 0 60000 65536"/>
              <a:gd name="T7" fmla="*/ 0 60000 65536"/>
              <a:gd name="T8" fmla="*/ 0 60000 65536"/>
              <a:gd name="T9" fmla="*/ 0 w 29321"/>
              <a:gd name="T10" fmla="*/ 0 h 21600"/>
              <a:gd name="T11" fmla="*/ 29321 w 2932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321" h="21600" fill="none" extrusionOk="0">
                <a:moveTo>
                  <a:pt x="29321" y="3710"/>
                </a:moveTo>
                <a:cubicBezTo>
                  <a:pt x="27517" y="14051"/>
                  <a:pt x="18539" y="21599"/>
                  <a:pt x="8042" y="21600"/>
                </a:cubicBezTo>
                <a:cubicBezTo>
                  <a:pt x="5286" y="21600"/>
                  <a:pt x="2557" y="21072"/>
                  <a:pt x="-1" y="20047"/>
                </a:cubicBezTo>
              </a:path>
              <a:path w="29321" h="21600" stroke="0" extrusionOk="0">
                <a:moveTo>
                  <a:pt x="29321" y="3710"/>
                </a:moveTo>
                <a:cubicBezTo>
                  <a:pt x="27517" y="14051"/>
                  <a:pt x="18539" y="21599"/>
                  <a:pt x="8042" y="21600"/>
                </a:cubicBezTo>
                <a:cubicBezTo>
                  <a:pt x="5286" y="21600"/>
                  <a:pt x="2557" y="21072"/>
                  <a:pt x="-1" y="20047"/>
                </a:cubicBezTo>
                <a:lnTo>
                  <a:pt x="8042" y="0"/>
                </a:lnTo>
                <a:close/>
              </a:path>
            </a:pathLst>
          </a:custGeom>
          <a:noFill/>
          <a:ln w="76200">
            <a:solidFill>
              <a:schemeClr val="hlink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42469" name="Text Box 5"/>
          <p:cNvSpPr txBox="1">
            <a:spLocks noChangeArrowheads="1"/>
          </p:cNvSpPr>
          <p:nvPr/>
        </p:nvSpPr>
        <p:spPr bwMode="auto">
          <a:xfrm>
            <a:off x="5181600" y="2667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>
                <a:ea typeface="華康新儷粗黑" pitchFamily="34" charset="-120"/>
              </a:rPr>
              <a:t>反</a:t>
            </a:r>
            <a:endParaRPr lang="zh-TW" altLang="en-US" sz="2400">
              <a:ea typeface="標楷體" pitchFamily="65" charset="-120"/>
            </a:endParaRPr>
          </a:p>
        </p:txBody>
      </p:sp>
      <p:sp>
        <p:nvSpPr>
          <p:cNvPr id="1342470" name="Arc 6"/>
          <p:cNvSpPr>
            <a:spLocks/>
          </p:cNvSpPr>
          <p:nvPr/>
        </p:nvSpPr>
        <p:spPr bwMode="auto">
          <a:xfrm flipV="1">
            <a:off x="2192338" y="2133600"/>
            <a:ext cx="1693862" cy="1497013"/>
          </a:xfrm>
          <a:custGeom>
            <a:avLst/>
            <a:gdLst>
              <a:gd name="T0" fmla="*/ 2147483647 w 21600"/>
              <a:gd name="T1" fmla="*/ 0 h 39180"/>
              <a:gd name="T2" fmla="*/ 2147483647 w 21600"/>
              <a:gd name="T3" fmla="*/ 2147483647 h 39180"/>
              <a:gd name="T4" fmla="*/ 0 w 21600"/>
              <a:gd name="T5" fmla="*/ 2147483647 h 39180"/>
              <a:gd name="T6" fmla="*/ 0 60000 65536"/>
              <a:gd name="T7" fmla="*/ 0 60000 65536"/>
              <a:gd name="T8" fmla="*/ 0 60000 65536"/>
              <a:gd name="T9" fmla="*/ 0 w 21600"/>
              <a:gd name="T10" fmla="*/ 0 h 39180"/>
              <a:gd name="T11" fmla="*/ 21600 w 21600"/>
              <a:gd name="T12" fmla="*/ 39180 h 39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9180" fill="none" extrusionOk="0">
                <a:moveTo>
                  <a:pt x="7182" y="-1"/>
                </a:moveTo>
                <a:cubicBezTo>
                  <a:pt x="15821" y="3045"/>
                  <a:pt x="21600" y="11210"/>
                  <a:pt x="21600" y="20371"/>
                </a:cubicBezTo>
                <a:cubicBezTo>
                  <a:pt x="21600" y="28162"/>
                  <a:pt x="17403" y="35349"/>
                  <a:pt x="10619" y="39180"/>
                </a:cubicBezTo>
              </a:path>
              <a:path w="21600" h="39180" stroke="0" extrusionOk="0">
                <a:moveTo>
                  <a:pt x="7182" y="-1"/>
                </a:moveTo>
                <a:cubicBezTo>
                  <a:pt x="15821" y="3045"/>
                  <a:pt x="21600" y="11210"/>
                  <a:pt x="21600" y="20371"/>
                </a:cubicBezTo>
                <a:cubicBezTo>
                  <a:pt x="21600" y="28162"/>
                  <a:pt x="17403" y="35349"/>
                  <a:pt x="10619" y="39180"/>
                </a:cubicBezTo>
                <a:lnTo>
                  <a:pt x="0" y="20371"/>
                </a:lnTo>
                <a:close/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42471" name="Arc 7"/>
          <p:cNvSpPr>
            <a:spLocks/>
          </p:cNvSpPr>
          <p:nvPr/>
        </p:nvSpPr>
        <p:spPr bwMode="auto">
          <a:xfrm rot="10800000" flipV="1">
            <a:off x="523875" y="1981200"/>
            <a:ext cx="1658938" cy="1671638"/>
          </a:xfrm>
          <a:custGeom>
            <a:avLst/>
            <a:gdLst>
              <a:gd name="T0" fmla="*/ 2147483647 w 21600"/>
              <a:gd name="T1" fmla="*/ 0 h 39750"/>
              <a:gd name="T2" fmla="*/ 2147483647 w 21600"/>
              <a:gd name="T3" fmla="*/ 2147483647 h 39750"/>
              <a:gd name="T4" fmla="*/ 0 w 21600"/>
              <a:gd name="T5" fmla="*/ 2147483647 h 39750"/>
              <a:gd name="T6" fmla="*/ 0 60000 65536"/>
              <a:gd name="T7" fmla="*/ 0 60000 65536"/>
              <a:gd name="T8" fmla="*/ 0 60000 65536"/>
              <a:gd name="T9" fmla="*/ 0 w 21600"/>
              <a:gd name="T10" fmla="*/ 0 h 39750"/>
              <a:gd name="T11" fmla="*/ 21600 w 21600"/>
              <a:gd name="T12" fmla="*/ 39750 h 39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9750" fill="none" extrusionOk="0">
                <a:moveTo>
                  <a:pt x="8091" y="-1"/>
                </a:moveTo>
                <a:cubicBezTo>
                  <a:pt x="16255" y="3298"/>
                  <a:pt x="21600" y="11221"/>
                  <a:pt x="21600" y="20027"/>
                </a:cubicBezTo>
                <a:cubicBezTo>
                  <a:pt x="21600" y="28549"/>
                  <a:pt x="16588" y="36275"/>
                  <a:pt x="8807" y="39750"/>
                </a:cubicBezTo>
              </a:path>
              <a:path w="21600" h="39750" stroke="0" extrusionOk="0">
                <a:moveTo>
                  <a:pt x="8091" y="-1"/>
                </a:moveTo>
                <a:cubicBezTo>
                  <a:pt x="16255" y="3298"/>
                  <a:pt x="21600" y="11221"/>
                  <a:pt x="21600" y="20027"/>
                </a:cubicBezTo>
                <a:cubicBezTo>
                  <a:pt x="21600" y="28549"/>
                  <a:pt x="16588" y="36275"/>
                  <a:pt x="8807" y="39750"/>
                </a:cubicBezTo>
                <a:lnTo>
                  <a:pt x="0" y="2002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42472" name="Text Box 8"/>
          <p:cNvSpPr txBox="1">
            <a:spLocks noChangeArrowheads="1"/>
          </p:cNvSpPr>
          <p:nvPr/>
        </p:nvSpPr>
        <p:spPr bwMode="auto">
          <a:xfrm>
            <a:off x="990600" y="3048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>
                <a:ea typeface="華康新儷粗黑" pitchFamily="34" charset="-120"/>
              </a:rPr>
              <a:t>反</a:t>
            </a:r>
            <a:endParaRPr lang="zh-TW" altLang="en-US" sz="2400">
              <a:ea typeface="標楷體" pitchFamily="65" charset="-120"/>
            </a:endParaRPr>
          </a:p>
        </p:txBody>
      </p:sp>
      <p:sp>
        <p:nvSpPr>
          <p:cNvPr id="1342473" name="Text Box 9"/>
          <p:cNvSpPr txBox="1">
            <a:spLocks noChangeArrowheads="1"/>
          </p:cNvSpPr>
          <p:nvPr/>
        </p:nvSpPr>
        <p:spPr bwMode="auto">
          <a:xfrm>
            <a:off x="2935288" y="22383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>
                <a:latin typeface="Times New Roman" pitchFamily="18" charset="0"/>
                <a:ea typeface="華康新儷粗黑" pitchFamily="34" charset="-120"/>
              </a:rPr>
              <a:t>同</a:t>
            </a:r>
          </a:p>
        </p:txBody>
      </p:sp>
      <p:sp>
        <p:nvSpPr>
          <p:cNvPr id="1342474" name="Text Box 10"/>
          <p:cNvSpPr txBox="1">
            <a:spLocks noChangeArrowheads="1"/>
          </p:cNvSpPr>
          <p:nvPr/>
        </p:nvSpPr>
        <p:spPr bwMode="auto">
          <a:xfrm>
            <a:off x="1828800" y="3427413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D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壓力</a:t>
            </a:r>
          </a:p>
        </p:txBody>
      </p:sp>
      <p:sp>
        <p:nvSpPr>
          <p:cNvPr id="1342475" name="Text Box 11"/>
          <p:cNvSpPr txBox="1">
            <a:spLocks noChangeArrowheads="1"/>
          </p:cNvSpPr>
          <p:nvPr/>
        </p:nvSpPr>
        <p:spPr bwMode="auto">
          <a:xfrm>
            <a:off x="1828800" y="1674813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A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喝酒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00200" y="2590800"/>
            <a:ext cx="1066800" cy="533400"/>
            <a:chOff x="2795" y="2304"/>
            <a:chExt cx="672" cy="336"/>
          </a:xfrm>
        </p:grpSpPr>
        <p:sp>
          <p:nvSpPr>
            <p:cNvPr id="491568" name="Line 13"/>
            <p:cNvSpPr>
              <a:spLocks noChangeShapeType="1"/>
            </p:cNvSpPr>
            <p:nvPr/>
          </p:nvSpPr>
          <p:spPr bwMode="auto">
            <a:xfrm>
              <a:off x="2795" y="240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69" name="Line 14"/>
            <p:cNvSpPr>
              <a:spLocks noChangeShapeType="1"/>
            </p:cNvSpPr>
            <p:nvPr/>
          </p:nvSpPr>
          <p:spPr bwMode="auto">
            <a:xfrm>
              <a:off x="2795" y="240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70" name="Line 15"/>
            <p:cNvSpPr>
              <a:spLocks noChangeShapeType="1"/>
            </p:cNvSpPr>
            <p:nvPr/>
          </p:nvSpPr>
          <p:spPr bwMode="auto">
            <a:xfrm>
              <a:off x="2795" y="24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71" name="Line 16"/>
            <p:cNvSpPr>
              <a:spLocks noChangeShapeType="1"/>
            </p:cNvSpPr>
            <p:nvPr/>
          </p:nvSpPr>
          <p:spPr bwMode="auto">
            <a:xfrm>
              <a:off x="3467" y="240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72" name="AutoShape 17"/>
            <p:cNvSpPr>
              <a:spLocks noChangeArrowheads="1"/>
            </p:cNvSpPr>
            <p:nvPr/>
          </p:nvSpPr>
          <p:spPr bwMode="auto">
            <a:xfrm>
              <a:off x="3035" y="2448"/>
              <a:ext cx="192" cy="192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73" name="Rectangle 18"/>
            <p:cNvSpPr>
              <a:spLocks noChangeArrowheads="1"/>
            </p:cNvSpPr>
            <p:nvPr/>
          </p:nvSpPr>
          <p:spPr bwMode="auto">
            <a:xfrm>
              <a:off x="2843" y="230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74" name="Rectangle 19"/>
            <p:cNvSpPr>
              <a:spLocks noChangeArrowheads="1"/>
            </p:cNvSpPr>
            <p:nvPr/>
          </p:nvSpPr>
          <p:spPr bwMode="auto">
            <a:xfrm>
              <a:off x="3323" y="230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342484" name="Arc 20"/>
          <p:cNvSpPr>
            <a:spLocks/>
          </p:cNvSpPr>
          <p:nvPr/>
        </p:nvSpPr>
        <p:spPr bwMode="auto">
          <a:xfrm flipV="1">
            <a:off x="2125663" y="4359275"/>
            <a:ext cx="1693862" cy="954088"/>
          </a:xfrm>
          <a:custGeom>
            <a:avLst/>
            <a:gdLst>
              <a:gd name="T0" fmla="*/ 2147483647 w 21600"/>
              <a:gd name="T1" fmla="*/ 0 h 24976"/>
              <a:gd name="T2" fmla="*/ 2147483647 w 21600"/>
              <a:gd name="T3" fmla="*/ 2147483647 h 24976"/>
              <a:gd name="T4" fmla="*/ 0 w 21600"/>
              <a:gd name="T5" fmla="*/ 2147483647 h 24976"/>
              <a:gd name="T6" fmla="*/ 0 60000 65536"/>
              <a:gd name="T7" fmla="*/ 0 60000 65536"/>
              <a:gd name="T8" fmla="*/ 0 60000 65536"/>
              <a:gd name="T9" fmla="*/ 0 w 21600"/>
              <a:gd name="T10" fmla="*/ 0 h 24976"/>
              <a:gd name="T11" fmla="*/ 21600 w 21600"/>
              <a:gd name="T12" fmla="*/ 24976 h 249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976" fill="none" extrusionOk="0">
                <a:moveTo>
                  <a:pt x="11082" y="0"/>
                </a:moveTo>
                <a:cubicBezTo>
                  <a:pt x="17606" y="3899"/>
                  <a:pt x="21600" y="10940"/>
                  <a:pt x="21600" y="18540"/>
                </a:cubicBezTo>
                <a:cubicBezTo>
                  <a:pt x="21600" y="20722"/>
                  <a:pt x="21269" y="22892"/>
                  <a:pt x="20618" y="24975"/>
                </a:cubicBezTo>
              </a:path>
              <a:path w="21600" h="24976" stroke="0" extrusionOk="0">
                <a:moveTo>
                  <a:pt x="11082" y="0"/>
                </a:moveTo>
                <a:cubicBezTo>
                  <a:pt x="17606" y="3899"/>
                  <a:pt x="21600" y="10940"/>
                  <a:pt x="21600" y="18540"/>
                </a:cubicBezTo>
                <a:cubicBezTo>
                  <a:pt x="21600" y="20722"/>
                  <a:pt x="21269" y="22892"/>
                  <a:pt x="20618" y="24975"/>
                </a:cubicBezTo>
                <a:lnTo>
                  <a:pt x="0" y="1854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42485" name="Arc 21"/>
          <p:cNvSpPr>
            <a:spLocks/>
          </p:cNvSpPr>
          <p:nvPr/>
        </p:nvSpPr>
        <p:spPr bwMode="auto">
          <a:xfrm rot="10800000" flipV="1">
            <a:off x="457200" y="3770313"/>
            <a:ext cx="1658938" cy="1590675"/>
          </a:xfrm>
          <a:custGeom>
            <a:avLst/>
            <a:gdLst>
              <a:gd name="T0" fmla="*/ 2147483647 w 21600"/>
              <a:gd name="T1" fmla="*/ 0 h 37766"/>
              <a:gd name="T2" fmla="*/ 2147483647 w 21600"/>
              <a:gd name="T3" fmla="*/ 2147483647 h 37766"/>
              <a:gd name="T4" fmla="*/ 0 w 21600"/>
              <a:gd name="T5" fmla="*/ 2147483647 h 37766"/>
              <a:gd name="T6" fmla="*/ 0 60000 65536"/>
              <a:gd name="T7" fmla="*/ 0 60000 65536"/>
              <a:gd name="T8" fmla="*/ 0 60000 65536"/>
              <a:gd name="T9" fmla="*/ 0 w 21600"/>
              <a:gd name="T10" fmla="*/ 0 h 37766"/>
              <a:gd name="T11" fmla="*/ 21600 w 21600"/>
              <a:gd name="T12" fmla="*/ 37766 h 377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766" fill="none" extrusionOk="0">
                <a:moveTo>
                  <a:pt x="9999" y="-1"/>
                </a:moveTo>
                <a:cubicBezTo>
                  <a:pt x="17129" y="3723"/>
                  <a:pt x="21600" y="11101"/>
                  <a:pt x="21600" y="19146"/>
                </a:cubicBezTo>
                <a:cubicBezTo>
                  <a:pt x="21600" y="26801"/>
                  <a:pt x="17547" y="33885"/>
                  <a:pt x="10947" y="37765"/>
                </a:cubicBezTo>
              </a:path>
              <a:path w="21600" h="37766" stroke="0" extrusionOk="0">
                <a:moveTo>
                  <a:pt x="9999" y="-1"/>
                </a:moveTo>
                <a:cubicBezTo>
                  <a:pt x="17129" y="3723"/>
                  <a:pt x="21600" y="11101"/>
                  <a:pt x="21600" y="19146"/>
                </a:cubicBezTo>
                <a:cubicBezTo>
                  <a:pt x="21600" y="26801"/>
                  <a:pt x="17547" y="33885"/>
                  <a:pt x="10947" y="37765"/>
                </a:cubicBezTo>
                <a:lnTo>
                  <a:pt x="0" y="19146"/>
                </a:lnTo>
                <a:close/>
              </a:path>
            </a:pathLst>
          </a:custGeom>
          <a:noFill/>
          <a:ln w="76200">
            <a:solidFill>
              <a:schemeClr val="hlink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42486" name="Text Box 22"/>
          <p:cNvSpPr txBox="1">
            <a:spLocks noChangeArrowheads="1"/>
          </p:cNvSpPr>
          <p:nvPr/>
        </p:nvSpPr>
        <p:spPr bwMode="auto">
          <a:xfrm>
            <a:off x="914400" y="3886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>
                <a:ea typeface="華康新儷粗黑" pitchFamily="34" charset="-120"/>
              </a:rPr>
              <a:t>反</a:t>
            </a:r>
            <a:endParaRPr lang="zh-TW" altLang="en-US" sz="2400">
              <a:ea typeface="標楷體" pitchFamily="65" charset="-120"/>
            </a:endParaRPr>
          </a:p>
        </p:txBody>
      </p:sp>
      <p:sp>
        <p:nvSpPr>
          <p:cNvPr id="1342487" name="Text Box 23"/>
          <p:cNvSpPr txBox="1">
            <a:spLocks noChangeArrowheads="1"/>
          </p:cNvSpPr>
          <p:nvPr/>
        </p:nvSpPr>
        <p:spPr bwMode="auto">
          <a:xfrm>
            <a:off x="2590800" y="4876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>
                <a:latin typeface="Times New Roman" pitchFamily="18" charset="0"/>
                <a:ea typeface="華康新儷粗黑" pitchFamily="34" charset="-120"/>
              </a:rPr>
              <a:t>同</a:t>
            </a:r>
          </a:p>
        </p:txBody>
      </p:sp>
      <p:sp>
        <p:nvSpPr>
          <p:cNvPr id="1342488" name="Text Box 24"/>
          <p:cNvSpPr txBox="1">
            <a:spLocks noChangeArrowheads="1"/>
          </p:cNvSpPr>
          <p:nvPr/>
        </p:nvSpPr>
        <p:spPr bwMode="auto">
          <a:xfrm>
            <a:off x="838200" y="5256213"/>
            <a:ext cx="2317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C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減少工作量</a:t>
            </a:r>
          </a:p>
          <a:p>
            <a:pPr algn="ctr"/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或提昇工作效率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133600" y="3733800"/>
            <a:ext cx="1828800" cy="990600"/>
            <a:chOff x="2496" y="2208"/>
            <a:chExt cx="1152" cy="624"/>
          </a:xfrm>
        </p:grpSpPr>
        <p:sp>
          <p:nvSpPr>
            <p:cNvPr id="491563" name="Arc 26"/>
            <p:cNvSpPr>
              <a:spLocks/>
            </p:cNvSpPr>
            <p:nvPr/>
          </p:nvSpPr>
          <p:spPr bwMode="auto">
            <a:xfrm flipV="1">
              <a:off x="2496" y="2280"/>
              <a:ext cx="757" cy="448"/>
            </a:xfrm>
            <a:custGeom>
              <a:avLst/>
              <a:gdLst>
                <a:gd name="T0" fmla="*/ 0 w 15340"/>
                <a:gd name="T1" fmla="*/ 0 h 18594"/>
                <a:gd name="T2" fmla="*/ 0 w 15340"/>
                <a:gd name="T3" fmla="*/ 0 h 18594"/>
                <a:gd name="T4" fmla="*/ 0 w 15340"/>
                <a:gd name="T5" fmla="*/ 0 h 18594"/>
                <a:gd name="T6" fmla="*/ 0 60000 65536"/>
                <a:gd name="T7" fmla="*/ 0 60000 65536"/>
                <a:gd name="T8" fmla="*/ 0 60000 65536"/>
                <a:gd name="T9" fmla="*/ 0 w 15340"/>
                <a:gd name="T10" fmla="*/ 0 h 18594"/>
                <a:gd name="T11" fmla="*/ 15340 w 15340"/>
                <a:gd name="T12" fmla="*/ 18594 h 185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40" h="18594" fill="none" extrusionOk="0">
                  <a:moveTo>
                    <a:pt x="15340" y="15206"/>
                  </a:moveTo>
                  <a:cubicBezTo>
                    <a:pt x="14041" y="16516"/>
                    <a:pt x="12580" y="17655"/>
                    <a:pt x="10991" y="18593"/>
                  </a:cubicBezTo>
                </a:path>
                <a:path w="15340" h="18594" stroke="0" extrusionOk="0">
                  <a:moveTo>
                    <a:pt x="15340" y="15206"/>
                  </a:moveTo>
                  <a:cubicBezTo>
                    <a:pt x="14041" y="16516"/>
                    <a:pt x="12580" y="17655"/>
                    <a:pt x="10991" y="1859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3072" y="2208"/>
              <a:ext cx="576" cy="624"/>
              <a:chOff x="3072" y="2208"/>
              <a:chExt cx="576" cy="624"/>
            </a:xfrm>
          </p:grpSpPr>
          <p:sp>
            <p:nvSpPr>
              <p:cNvPr id="491565" name="Line 28"/>
              <p:cNvSpPr>
                <a:spLocks noChangeShapeType="1"/>
              </p:cNvSpPr>
              <p:nvPr/>
            </p:nvSpPr>
            <p:spPr bwMode="auto">
              <a:xfrm flipH="1">
                <a:off x="3072" y="2208"/>
                <a:ext cx="33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1566" name="Line 29"/>
              <p:cNvSpPr>
                <a:spLocks noChangeShapeType="1"/>
              </p:cNvSpPr>
              <p:nvPr/>
            </p:nvSpPr>
            <p:spPr bwMode="auto">
              <a:xfrm flipH="1">
                <a:off x="3264" y="2448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1567" name="Text Box 30"/>
              <p:cNvSpPr txBox="1">
                <a:spLocks noChangeArrowheads="1"/>
              </p:cNvSpPr>
              <p:nvPr/>
            </p:nvSpPr>
            <p:spPr bwMode="auto">
              <a:xfrm rot="-2820000">
                <a:off x="3110" y="2362"/>
                <a:ext cx="50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400">
                    <a:latin typeface="Times New Roman" pitchFamily="18" charset="0"/>
                    <a:ea typeface="標楷體" pitchFamily="65" charset="-120"/>
                  </a:rPr>
                  <a:t>滯延</a:t>
                </a:r>
              </a:p>
            </p:txBody>
          </p:sp>
        </p:grpSp>
      </p:grpSp>
      <p:sp>
        <p:nvSpPr>
          <p:cNvPr id="1342495" name="Text Box 31"/>
          <p:cNvSpPr txBox="1">
            <a:spLocks noChangeArrowheads="1"/>
          </p:cNvSpPr>
          <p:nvPr/>
        </p:nvSpPr>
        <p:spPr bwMode="auto">
          <a:xfrm>
            <a:off x="3276600" y="5486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>
                <a:latin typeface="Times New Roman" pitchFamily="18" charset="0"/>
                <a:ea typeface="華康新儷粗黑" pitchFamily="34" charset="-120"/>
              </a:rPr>
              <a:t>同</a:t>
            </a: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600200" y="4343400"/>
            <a:ext cx="1066800" cy="533400"/>
            <a:chOff x="2795" y="2304"/>
            <a:chExt cx="672" cy="336"/>
          </a:xfrm>
        </p:grpSpPr>
        <p:sp>
          <p:nvSpPr>
            <p:cNvPr id="491556" name="Line 33"/>
            <p:cNvSpPr>
              <a:spLocks noChangeShapeType="1"/>
            </p:cNvSpPr>
            <p:nvPr/>
          </p:nvSpPr>
          <p:spPr bwMode="auto">
            <a:xfrm>
              <a:off x="2795" y="240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57" name="Line 34"/>
            <p:cNvSpPr>
              <a:spLocks noChangeShapeType="1"/>
            </p:cNvSpPr>
            <p:nvPr/>
          </p:nvSpPr>
          <p:spPr bwMode="auto">
            <a:xfrm>
              <a:off x="2795" y="240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58" name="Line 35"/>
            <p:cNvSpPr>
              <a:spLocks noChangeShapeType="1"/>
            </p:cNvSpPr>
            <p:nvPr/>
          </p:nvSpPr>
          <p:spPr bwMode="auto">
            <a:xfrm>
              <a:off x="2795" y="24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59" name="Line 36"/>
            <p:cNvSpPr>
              <a:spLocks noChangeShapeType="1"/>
            </p:cNvSpPr>
            <p:nvPr/>
          </p:nvSpPr>
          <p:spPr bwMode="auto">
            <a:xfrm>
              <a:off x="3467" y="240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60" name="AutoShape 37"/>
            <p:cNvSpPr>
              <a:spLocks noChangeArrowheads="1"/>
            </p:cNvSpPr>
            <p:nvPr/>
          </p:nvSpPr>
          <p:spPr bwMode="auto">
            <a:xfrm>
              <a:off x="3035" y="2448"/>
              <a:ext cx="192" cy="192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61" name="Rectangle 38"/>
            <p:cNvSpPr>
              <a:spLocks noChangeArrowheads="1"/>
            </p:cNvSpPr>
            <p:nvPr/>
          </p:nvSpPr>
          <p:spPr bwMode="auto">
            <a:xfrm>
              <a:off x="2843" y="230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62" name="Rectangle 39"/>
            <p:cNvSpPr>
              <a:spLocks noChangeArrowheads="1"/>
            </p:cNvSpPr>
            <p:nvPr/>
          </p:nvSpPr>
          <p:spPr bwMode="auto">
            <a:xfrm>
              <a:off x="3323" y="230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1542" name="Rectangle 40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4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以喝酒消除工作壓力的</a:t>
            </a:r>
            <a:r>
              <a:rPr lang="zh-TW" altLang="en-US" sz="40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環路</a:t>
            </a:r>
            <a:endParaRPr lang="zh-TW" altLang="zh-TW" sz="4000" b="1">
              <a:solidFill>
                <a:schemeClr val="tx2"/>
              </a:solidFill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5421313" y="4114800"/>
            <a:ext cx="3722687" cy="2225675"/>
            <a:chOff x="3312" y="2736"/>
            <a:chExt cx="2345" cy="1402"/>
          </a:xfrm>
        </p:grpSpPr>
        <p:sp>
          <p:nvSpPr>
            <p:cNvPr id="491545" name="Freeform 42"/>
            <p:cNvSpPr>
              <a:spLocks/>
            </p:cNvSpPr>
            <p:nvPr/>
          </p:nvSpPr>
          <p:spPr bwMode="auto">
            <a:xfrm>
              <a:off x="3888" y="2736"/>
              <a:ext cx="672" cy="432"/>
            </a:xfrm>
            <a:custGeom>
              <a:avLst/>
              <a:gdLst>
                <a:gd name="T0" fmla="*/ 0 w 2112"/>
                <a:gd name="T1" fmla="*/ 115 h 672"/>
                <a:gd name="T2" fmla="*/ 15 w 2112"/>
                <a:gd name="T3" fmla="*/ 90 h 672"/>
                <a:gd name="T4" fmla="*/ 22 w 2112"/>
                <a:gd name="T5" fmla="*/ 0 h 672"/>
                <a:gd name="T6" fmla="*/ 0 60000 65536"/>
                <a:gd name="T7" fmla="*/ 0 60000 65536"/>
                <a:gd name="T8" fmla="*/ 0 60000 65536"/>
                <a:gd name="T9" fmla="*/ 0 w 2112"/>
                <a:gd name="T10" fmla="*/ 0 h 672"/>
                <a:gd name="T11" fmla="*/ 2112 w 21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" h="672">
                  <a:moveTo>
                    <a:pt x="0" y="672"/>
                  </a:moveTo>
                  <a:cubicBezTo>
                    <a:pt x="568" y="656"/>
                    <a:pt x="1136" y="640"/>
                    <a:pt x="1488" y="528"/>
                  </a:cubicBezTo>
                  <a:cubicBezTo>
                    <a:pt x="1840" y="416"/>
                    <a:pt x="1976" y="208"/>
                    <a:pt x="2112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46" name="Line 43"/>
            <p:cNvSpPr>
              <a:spLocks noChangeShapeType="1"/>
            </p:cNvSpPr>
            <p:nvPr/>
          </p:nvSpPr>
          <p:spPr bwMode="auto">
            <a:xfrm flipH="1" flipV="1">
              <a:off x="3888" y="2784"/>
              <a:ext cx="0" cy="1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47" name="Line 44"/>
            <p:cNvSpPr>
              <a:spLocks noChangeShapeType="1"/>
            </p:cNvSpPr>
            <p:nvPr/>
          </p:nvSpPr>
          <p:spPr bwMode="auto">
            <a:xfrm>
              <a:off x="3888" y="3840"/>
              <a:ext cx="17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48" name="Freeform 45"/>
            <p:cNvSpPr>
              <a:spLocks/>
            </p:cNvSpPr>
            <p:nvPr/>
          </p:nvSpPr>
          <p:spPr bwMode="auto">
            <a:xfrm flipV="1">
              <a:off x="3888" y="3408"/>
              <a:ext cx="816" cy="288"/>
            </a:xfrm>
            <a:custGeom>
              <a:avLst/>
              <a:gdLst>
                <a:gd name="T0" fmla="*/ 0 w 2112"/>
                <a:gd name="T1" fmla="*/ 23 h 672"/>
                <a:gd name="T2" fmla="*/ 33 w 2112"/>
                <a:gd name="T3" fmla="*/ 18 h 672"/>
                <a:gd name="T4" fmla="*/ 47 w 2112"/>
                <a:gd name="T5" fmla="*/ 0 h 672"/>
                <a:gd name="T6" fmla="*/ 0 60000 65536"/>
                <a:gd name="T7" fmla="*/ 0 60000 65536"/>
                <a:gd name="T8" fmla="*/ 0 60000 65536"/>
                <a:gd name="T9" fmla="*/ 0 w 2112"/>
                <a:gd name="T10" fmla="*/ 0 h 672"/>
                <a:gd name="T11" fmla="*/ 2112 w 21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" h="672">
                  <a:moveTo>
                    <a:pt x="0" y="672"/>
                  </a:moveTo>
                  <a:cubicBezTo>
                    <a:pt x="568" y="656"/>
                    <a:pt x="1136" y="640"/>
                    <a:pt x="1488" y="528"/>
                  </a:cubicBezTo>
                  <a:cubicBezTo>
                    <a:pt x="1840" y="416"/>
                    <a:pt x="1976" y="208"/>
                    <a:pt x="2112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49" name="Text Box 46"/>
            <p:cNvSpPr txBox="1">
              <a:spLocks noChangeArrowheads="1"/>
            </p:cNvSpPr>
            <p:nvPr/>
          </p:nvSpPr>
          <p:spPr bwMode="auto">
            <a:xfrm>
              <a:off x="5088" y="3888"/>
              <a:ext cx="47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時間</a:t>
              </a:r>
            </a:p>
          </p:txBody>
        </p:sp>
        <p:sp>
          <p:nvSpPr>
            <p:cNvPr id="491550" name="Text Box 47"/>
            <p:cNvSpPr txBox="1">
              <a:spLocks noChangeArrowheads="1"/>
            </p:cNvSpPr>
            <p:nvPr/>
          </p:nvSpPr>
          <p:spPr bwMode="auto">
            <a:xfrm>
              <a:off x="4608" y="2736"/>
              <a:ext cx="92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加速成長</a:t>
              </a:r>
            </a:p>
          </p:txBody>
        </p:sp>
        <p:sp>
          <p:nvSpPr>
            <p:cNvPr id="491551" name="Text Box 48"/>
            <p:cNvSpPr txBox="1">
              <a:spLocks noChangeArrowheads="1"/>
            </p:cNvSpPr>
            <p:nvPr/>
          </p:nvSpPr>
          <p:spPr bwMode="auto">
            <a:xfrm>
              <a:off x="4704" y="3600"/>
              <a:ext cx="8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加速衰退</a:t>
              </a:r>
            </a:p>
          </p:txBody>
        </p:sp>
        <p:sp>
          <p:nvSpPr>
            <p:cNvPr id="491552" name="Text Box 49"/>
            <p:cNvSpPr txBox="1">
              <a:spLocks noChangeArrowheads="1"/>
            </p:cNvSpPr>
            <p:nvPr/>
          </p:nvSpPr>
          <p:spPr bwMode="auto">
            <a:xfrm>
              <a:off x="3312" y="2976"/>
              <a:ext cx="5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A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喝酒</a:t>
              </a:r>
            </a:p>
            <a:p>
              <a:pPr algn="ctr"/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D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壓力</a:t>
              </a:r>
            </a:p>
          </p:txBody>
        </p:sp>
        <p:sp>
          <p:nvSpPr>
            <p:cNvPr id="491553" name="Text Box 50"/>
            <p:cNvSpPr txBox="1">
              <a:spLocks noChangeArrowheads="1"/>
            </p:cNvSpPr>
            <p:nvPr/>
          </p:nvSpPr>
          <p:spPr bwMode="auto">
            <a:xfrm>
              <a:off x="3312" y="3360"/>
              <a:ext cx="50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B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健康</a:t>
              </a:r>
            </a:p>
            <a:p>
              <a:pPr algn="ctr"/>
              <a:endParaRPr lang="zh-TW" altLang="en-US">
                <a:latin typeface="Times New Roman" pitchFamily="18" charset="0"/>
                <a:ea typeface="標楷體" pitchFamily="65" charset="-120"/>
              </a:endParaRPr>
            </a:p>
            <a:p>
              <a:pPr algn="ctr"/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C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效率</a:t>
              </a:r>
            </a:p>
          </p:txBody>
        </p:sp>
        <p:sp>
          <p:nvSpPr>
            <p:cNvPr id="491554" name="Freeform 51"/>
            <p:cNvSpPr>
              <a:spLocks/>
            </p:cNvSpPr>
            <p:nvPr/>
          </p:nvSpPr>
          <p:spPr bwMode="auto">
            <a:xfrm>
              <a:off x="3888" y="2832"/>
              <a:ext cx="672" cy="432"/>
            </a:xfrm>
            <a:custGeom>
              <a:avLst/>
              <a:gdLst>
                <a:gd name="T0" fmla="*/ 0 w 2112"/>
                <a:gd name="T1" fmla="*/ 115 h 672"/>
                <a:gd name="T2" fmla="*/ 15 w 2112"/>
                <a:gd name="T3" fmla="*/ 90 h 672"/>
                <a:gd name="T4" fmla="*/ 22 w 2112"/>
                <a:gd name="T5" fmla="*/ 0 h 672"/>
                <a:gd name="T6" fmla="*/ 0 60000 65536"/>
                <a:gd name="T7" fmla="*/ 0 60000 65536"/>
                <a:gd name="T8" fmla="*/ 0 60000 65536"/>
                <a:gd name="T9" fmla="*/ 0 w 2112"/>
                <a:gd name="T10" fmla="*/ 0 h 672"/>
                <a:gd name="T11" fmla="*/ 2112 w 21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" h="672">
                  <a:moveTo>
                    <a:pt x="0" y="672"/>
                  </a:moveTo>
                  <a:cubicBezTo>
                    <a:pt x="568" y="656"/>
                    <a:pt x="1136" y="640"/>
                    <a:pt x="1488" y="528"/>
                  </a:cubicBezTo>
                  <a:cubicBezTo>
                    <a:pt x="1840" y="416"/>
                    <a:pt x="1976" y="208"/>
                    <a:pt x="2112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55" name="Freeform 52"/>
            <p:cNvSpPr>
              <a:spLocks/>
            </p:cNvSpPr>
            <p:nvPr/>
          </p:nvSpPr>
          <p:spPr bwMode="auto">
            <a:xfrm flipV="1">
              <a:off x="3888" y="3744"/>
              <a:ext cx="816" cy="288"/>
            </a:xfrm>
            <a:custGeom>
              <a:avLst/>
              <a:gdLst>
                <a:gd name="T0" fmla="*/ 0 w 2112"/>
                <a:gd name="T1" fmla="*/ 23 h 672"/>
                <a:gd name="T2" fmla="*/ 33 w 2112"/>
                <a:gd name="T3" fmla="*/ 18 h 672"/>
                <a:gd name="T4" fmla="*/ 47 w 2112"/>
                <a:gd name="T5" fmla="*/ 0 h 672"/>
                <a:gd name="T6" fmla="*/ 0 60000 65536"/>
                <a:gd name="T7" fmla="*/ 0 60000 65536"/>
                <a:gd name="T8" fmla="*/ 0 60000 65536"/>
                <a:gd name="T9" fmla="*/ 0 w 2112"/>
                <a:gd name="T10" fmla="*/ 0 h 672"/>
                <a:gd name="T11" fmla="*/ 2112 w 21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" h="672">
                  <a:moveTo>
                    <a:pt x="0" y="672"/>
                  </a:moveTo>
                  <a:cubicBezTo>
                    <a:pt x="568" y="656"/>
                    <a:pt x="1136" y="640"/>
                    <a:pt x="1488" y="528"/>
                  </a:cubicBezTo>
                  <a:cubicBezTo>
                    <a:pt x="1840" y="416"/>
                    <a:pt x="1976" y="208"/>
                    <a:pt x="2112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1342517" name="Picture 53" descr="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276600"/>
            <a:ext cx="5365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42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42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42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42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42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42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42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42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42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42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4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4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4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4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4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4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4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4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42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42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466" grpId="0" animBg="1"/>
      <p:bldP spid="1342467" grpId="0" autoUpdateAnimBg="0"/>
      <p:bldP spid="1342468" grpId="0" animBg="1"/>
      <p:bldP spid="1342469" grpId="0" autoUpdateAnimBg="0"/>
      <p:bldP spid="1342470" grpId="0" animBg="1"/>
      <p:bldP spid="1342471" grpId="0" animBg="1"/>
      <p:bldP spid="1342472" grpId="0" autoUpdateAnimBg="0"/>
      <p:bldP spid="1342473" grpId="0" autoUpdateAnimBg="0"/>
      <p:bldP spid="1342474" grpId="0" autoUpdateAnimBg="0"/>
      <p:bldP spid="1342475" grpId="0" autoUpdateAnimBg="0"/>
      <p:bldP spid="1342484" grpId="0" animBg="1"/>
      <p:bldP spid="1342485" grpId="0" animBg="1"/>
      <p:bldP spid="1342486" grpId="0" autoUpdateAnimBg="0"/>
      <p:bldP spid="1342487" grpId="0" autoUpdateAnimBg="0"/>
      <p:bldP spid="1342488" grpId="0" autoUpdateAnimBg="0"/>
      <p:bldP spid="134249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Shifting the Burden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383FC-5333-4A70-9D42-98C48EBED0C9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2" y="1124744"/>
            <a:ext cx="8833324" cy="496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897D2-7BD5-4CF5-8844-58507B344855}" type="slidenum">
              <a:rPr lang="en-US" altLang="zh-TW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系統基模四：</a:t>
            </a:r>
            <a:r>
              <a:rPr lang="zh-TW" altLang="en-US" sz="3200" smtClean="0">
                <a:solidFill>
                  <a:schemeClr val="tx1"/>
                </a:solidFill>
              </a:rPr>
              <a:t>目標侵蝕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150" y="3835400"/>
            <a:ext cx="4705350" cy="2413000"/>
            <a:chOff x="36" y="2416"/>
            <a:chExt cx="2964" cy="1664"/>
          </a:xfrm>
        </p:grpSpPr>
        <p:sp>
          <p:nvSpPr>
            <p:cNvPr id="32816" name="Text Box 4"/>
            <p:cNvSpPr txBox="1">
              <a:spLocks noChangeArrowheads="1"/>
            </p:cNvSpPr>
            <p:nvPr/>
          </p:nvSpPr>
          <p:spPr bwMode="auto">
            <a:xfrm>
              <a:off x="36" y="2416"/>
              <a:ext cx="2328" cy="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  </a:t>
              </a: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變數行為</a:t>
              </a: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:</a:t>
              </a:r>
            </a:p>
          </p:txBody>
        </p:sp>
        <p:sp>
          <p:nvSpPr>
            <p:cNvPr id="32817" name="Line 5"/>
            <p:cNvSpPr>
              <a:spLocks noChangeShapeType="1"/>
            </p:cNvSpPr>
            <p:nvPr/>
          </p:nvSpPr>
          <p:spPr bwMode="auto">
            <a:xfrm flipV="1">
              <a:off x="432" y="2688"/>
              <a:ext cx="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18" name="Line 6"/>
            <p:cNvSpPr>
              <a:spLocks noChangeShapeType="1"/>
            </p:cNvSpPr>
            <p:nvPr/>
          </p:nvSpPr>
          <p:spPr bwMode="auto">
            <a:xfrm>
              <a:off x="432" y="3456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19" name="Line 7"/>
            <p:cNvSpPr>
              <a:spLocks noChangeShapeType="1"/>
            </p:cNvSpPr>
            <p:nvPr/>
          </p:nvSpPr>
          <p:spPr bwMode="auto">
            <a:xfrm>
              <a:off x="432" y="2840"/>
              <a:ext cx="24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20" name="Freeform 8"/>
            <p:cNvSpPr>
              <a:spLocks/>
            </p:cNvSpPr>
            <p:nvPr/>
          </p:nvSpPr>
          <p:spPr bwMode="auto">
            <a:xfrm>
              <a:off x="432" y="3504"/>
              <a:ext cx="2448" cy="384"/>
            </a:xfrm>
            <a:custGeom>
              <a:avLst/>
              <a:gdLst>
                <a:gd name="T0" fmla="*/ 0 w 2448"/>
                <a:gd name="T1" fmla="*/ 0 h 432"/>
                <a:gd name="T2" fmla="*/ 1008 w 2448"/>
                <a:gd name="T3" fmla="*/ 210 h 432"/>
                <a:gd name="T4" fmla="*/ 2448 w 2448"/>
                <a:gd name="T5" fmla="*/ 269 h 432"/>
                <a:gd name="T6" fmla="*/ 0 60000 65536"/>
                <a:gd name="T7" fmla="*/ 0 60000 65536"/>
                <a:gd name="T8" fmla="*/ 0 60000 65536"/>
                <a:gd name="T9" fmla="*/ 0 w 2448"/>
                <a:gd name="T10" fmla="*/ 0 h 432"/>
                <a:gd name="T11" fmla="*/ 2448 w 2448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48" h="432">
                  <a:moveTo>
                    <a:pt x="0" y="0"/>
                  </a:moveTo>
                  <a:cubicBezTo>
                    <a:pt x="300" y="132"/>
                    <a:pt x="600" y="264"/>
                    <a:pt x="1008" y="336"/>
                  </a:cubicBezTo>
                  <a:cubicBezTo>
                    <a:pt x="1416" y="408"/>
                    <a:pt x="1932" y="420"/>
                    <a:pt x="2448" y="43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21" name="Line 9"/>
            <p:cNvSpPr>
              <a:spLocks noChangeShapeType="1"/>
            </p:cNvSpPr>
            <p:nvPr/>
          </p:nvSpPr>
          <p:spPr bwMode="auto">
            <a:xfrm>
              <a:off x="432" y="3936"/>
              <a:ext cx="24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22" name="Text Box 10"/>
            <p:cNvSpPr txBox="1">
              <a:spLocks noChangeArrowheads="1"/>
            </p:cNvSpPr>
            <p:nvPr/>
          </p:nvSpPr>
          <p:spPr bwMode="auto">
            <a:xfrm>
              <a:off x="312" y="2790"/>
              <a:ext cx="684" cy="3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高標</a:t>
              </a:r>
            </a:p>
          </p:txBody>
        </p:sp>
        <p:sp>
          <p:nvSpPr>
            <p:cNvPr id="32823" name="Text Box 11"/>
            <p:cNvSpPr txBox="1">
              <a:spLocks noChangeArrowheads="1"/>
            </p:cNvSpPr>
            <p:nvPr/>
          </p:nvSpPr>
          <p:spPr bwMode="auto">
            <a:xfrm>
              <a:off x="336" y="3672"/>
              <a:ext cx="624" cy="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低標</a:t>
              </a:r>
            </a:p>
          </p:txBody>
        </p:sp>
        <p:sp>
          <p:nvSpPr>
            <p:cNvPr id="32824" name="Text Box 12"/>
            <p:cNvSpPr txBox="1">
              <a:spLocks noChangeArrowheads="1"/>
            </p:cNvSpPr>
            <p:nvPr/>
          </p:nvSpPr>
          <p:spPr bwMode="auto">
            <a:xfrm>
              <a:off x="2232" y="3396"/>
              <a:ext cx="768" cy="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時間</a:t>
              </a:r>
            </a:p>
          </p:txBody>
        </p:sp>
        <p:sp>
          <p:nvSpPr>
            <p:cNvPr id="32825" name="Text Box 13"/>
            <p:cNvSpPr txBox="1">
              <a:spLocks noChangeArrowheads="1"/>
            </p:cNvSpPr>
            <p:nvPr/>
          </p:nvSpPr>
          <p:spPr bwMode="auto">
            <a:xfrm>
              <a:off x="1812" y="2944"/>
              <a:ext cx="1092" cy="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改善行動</a:t>
              </a:r>
            </a:p>
          </p:txBody>
        </p:sp>
        <p:sp>
          <p:nvSpPr>
            <p:cNvPr id="32826" name="Text Box 14"/>
            <p:cNvSpPr txBox="1">
              <a:spLocks noChangeArrowheads="1"/>
            </p:cNvSpPr>
            <p:nvPr/>
          </p:nvSpPr>
          <p:spPr bwMode="auto">
            <a:xfrm>
              <a:off x="1308" y="3540"/>
              <a:ext cx="1056" cy="3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降標行動</a:t>
              </a:r>
            </a:p>
          </p:txBody>
        </p:sp>
        <p:sp>
          <p:nvSpPr>
            <p:cNvPr id="32827" name="Freeform 15"/>
            <p:cNvSpPr>
              <a:spLocks/>
            </p:cNvSpPr>
            <p:nvPr/>
          </p:nvSpPr>
          <p:spPr bwMode="auto">
            <a:xfrm>
              <a:off x="432" y="2880"/>
              <a:ext cx="2448" cy="528"/>
            </a:xfrm>
            <a:custGeom>
              <a:avLst/>
              <a:gdLst>
                <a:gd name="T0" fmla="*/ 0 w 2448"/>
                <a:gd name="T1" fmla="*/ 256 h 672"/>
                <a:gd name="T2" fmla="*/ 624 w 2448"/>
                <a:gd name="T3" fmla="*/ 220 h 672"/>
                <a:gd name="T4" fmla="*/ 1824 w 2448"/>
                <a:gd name="T5" fmla="*/ 36 h 672"/>
                <a:gd name="T6" fmla="*/ 2448 w 2448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48"/>
                <a:gd name="T13" fmla="*/ 0 h 672"/>
                <a:gd name="T14" fmla="*/ 2448 w 244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8" h="672">
                  <a:moveTo>
                    <a:pt x="0" y="672"/>
                  </a:moveTo>
                  <a:cubicBezTo>
                    <a:pt x="160" y="672"/>
                    <a:pt x="320" y="672"/>
                    <a:pt x="624" y="576"/>
                  </a:cubicBezTo>
                  <a:cubicBezTo>
                    <a:pt x="928" y="480"/>
                    <a:pt x="1520" y="192"/>
                    <a:pt x="1824" y="96"/>
                  </a:cubicBezTo>
                  <a:cubicBezTo>
                    <a:pt x="2128" y="0"/>
                    <a:pt x="2288" y="0"/>
                    <a:pt x="2448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759824" name="Text Box 16"/>
          <p:cNvSpPr txBox="1">
            <a:spLocks noChangeArrowheads="1"/>
          </p:cNvSpPr>
          <p:nvPr/>
        </p:nvSpPr>
        <p:spPr bwMode="auto">
          <a:xfrm>
            <a:off x="5181600" y="1447800"/>
            <a:ext cx="3657600" cy="433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lnSpc>
                <a:spcPct val="110000"/>
              </a:lnSpc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描述：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#1 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良品率少  目標差距大  調降</a:t>
            </a:r>
          </a:p>
          <a:p>
            <a:pPr defTabSz="762000">
              <a:lnSpc>
                <a:spcPct val="110000"/>
              </a:lnSpc>
            </a:pP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   目標值  進行改善  滯延   </a:t>
            </a:r>
          </a:p>
          <a:p>
            <a:pPr defTabSz="762000">
              <a:lnSpc>
                <a:spcPct val="90000"/>
              </a:lnSpc>
            </a:pPr>
            <a:r>
              <a:rPr lang="en-US" altLang="zh-TW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#2 </a:t>
            </a:r>
            <a:r>
              <a:rPr lang="zh-TW" altLang="en-US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良品率仍少  目標差距仍大</a:t>
            </a:r>
          </a:p>
          <a:p>
            <a:pPr defTabSz="762000">
              <a:lnSpc>
                <a:spcPct val="90000"/>
              </a:lnSpc>
            </a:pPr>
            <a:r>
              <a:rPr lang="zh-TW" altLang="en-US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     再調降目標值  續改善  滯延  </a:t>
            </a:r>
          </a:p>
          <a:p>
            <a:pPr defTabSz="762000">
              <a:lnSpc>
                <a:spcPct val="50000"/>
              </a:lnSpc>
            </a:pP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 </a:t>
            </a:r>
          </a:p>
          <a:p>
            <a:pPr defTabSz="762000">
              <a:lnSpc>
                <a:spcPct val="80000"/>
              </a:lnSpc>
            </a:pP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#5 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良品率更少   目標差距擴大</a:t>
            </a:r>
          </a:p>
          <a:p>
            <a:pPr defTabSz="762000">
              <a:lnSpc>
                <a:spcPct val="80000"/>
              </a:lnSpc>
            </a:pP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   調降目標值  乏力改善</a:t>
            </a: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….   </a:t>
            </a:r>
            <a:endParaRPr lang="en-US" altLang="zh-TW" sz="2000">
              <a:latin typeface="Times New Roman" pitchFamily="18" charset="0"/>
              <a:ea typeface="標楷體" pitchFamily="65" charset="-120"/>
            </a:endParaRPr>
          </a:p>
          <a:p>
            <a:pPr defTabSz="762000">
              <a:lnSpc>
                <a:spcPct val="80000"/>
              </a:lnSpc>
            </a:pPr>
            <a:endParaRPr lang="en-US" altLang="zh-TW" sz="2000">
              <a:latin typeface="Times New Roman" pitchFamily="18" charset="0"/>
              <a:ea typeface="標楷體" pitchFamily="65" charset="-120"/>
            </a:endParaRPr>
          </a:p>
          <a:p>
            <a:pPr defTabSz="762000">
              <a:lnSpc>
                <a:spcPct val="80000"/>
              </a:lnSpc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警訊：降低目標，權宜措施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　      以後再嚴格要求</a:t>
            </a:r>
          </a:p>
          <a:p>
            <a:pPr defTabSz="762000">
              <a:lnSpc>
                <a:spcPct val="110000"/>
              </a:lnSpc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對策：</a:t>
            </a:r>
          </a:p>
          <a:p>
            <a:pPr defTabSz="762000">
              <a:lnSpc>
                <a:spcPct val="110000"/>
              </a:lnSpc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堅持目標、標準、願景</a:t>
            </a:r>
            <a:b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　 著手治本之改善行動　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438400" y="3657600"/>
            <a:ext cx="228600" cy="228600"/>
            <a:chOff x="3744" y="1056"/>
            <a:chExt cx="192" cy="192"/>
          </a:xfrm>
        </p:grpSpPr>
        <p:sp>
          <p:nvSpPr>
            <p:cNvPr id="32813" name="Oval 18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14" name="Line 19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15" name="Line 20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2776" name="Text Box 21"/>
          <p:cNvSpPr txBox="1">
            <a:spLocks noChangeArrowheads="1"/>
          </p:cNvSpPr>
          <p:nvPr/>
        </p:nvSpPr>
        <p:spPr bwMode="auto">
          <a:xfrm>
            <a:off x="179388" y="1085850"/>
            <a:ext cx="1230312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結構：</a:t>
            </a:r>
          </a:p>
        </p:txBody>
      </p:sp>
      <p:sp>
        <p:nvSpPr>
          <p:cNvPr id="32777" name="Line 22"/>
          <p:cNvSpPr>
            <a:spLocks noChangeShapeType="1"/>
          </p:cNvSpPr>
          <p:nvPr/>
        </p:nvSpPr>
        <p:spPr bwMode="auto">
          <a:xfrm rot="4126296">
            <a:off x="1850231" y="1402557"/>
            <a:ext cx="1587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78" name="Oval 23"/>
          <p:cNvSpPr>
            <a:spLocks noChangeArrowheads="1"/>
          </p:cNvSpPr>
          <p:nvPr/>
        </p:nvSpPr>
        <p:spPr bwMode="auto">
          <a:xfrm>
            <a:off x="1276350" y="2584450"/>
            <a:ext cx="3048000" cy="1066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79" name="Oval 24"/>
          <p:cNvSpPr>
            <a:spLocks noChangeArrowheads="1"/>
          </p:cNvSpPr>
          <p:nvPr/>
        </p:nvSpPr>
        <p:spPr bwMode="auto">
          <a:xfrm>
            <a:off x="1447800" y="1270000"/>
            <a:ext cx="2971800" cy="1219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390650" y="2571750"/>
            <a:ext cx="228600" cy="222250"/>
            <a:chOff x="4512" y="1033"/>
            <a:chExt cx="234" cy="228"/>
          </a:xfrm>
        </p:grpSpPr>
        <p:sp>
          <p:nvSpPr>
            <p:cNvPr id="32811" name="Oval 26"/>
            <p:cNvSpPr>
              <a:spLocks noChangeArrowheads="1"/>
            </p:cNvSpPr>
            <p:nvPr/>
          </p:nvSpPr>
          <p:spPr bwMode="auto">
            <a:xfrm>
              <a:off x="4512" y="1033"/>
              <a:ext cx="234" cy="2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12" name="Line 27"/>
            <p:cNvSpPr>
              <a:spLocks noChangeShapeType="1"/>
            </p:cNvSpPr>
            <p:nvPr/>
          </p:nvSpPr>
          <p:spPr bwMode="auto">
            <a:xfrm rot="-5400000">
              <a:off x="4629" y="1030"/>
              <a:ext cx="0" cy="2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4076700" y="2590800"/>
            <a:ext cx="228600" cy="228600"/>
            <a:chOff x="3744" y="1056"/>
            <a:chExt cx="192" cy="192"/>
          </a:xfrm>
        </p:grpSpPr>
        <p:sp>
          <p:nvSpPr>
            <p:cNvPr id="32808" name="Oval 29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09" name="Line 30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10" name="Line 31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2782" name="Text Box 32"/>
          <p:cNvSpPr txBox="1">
            <a:spLocks noChangeArrowheads="1"/>
          </p:cNvSpPr>
          <p:nvPr/>
        </p:nvSpPr>
        <p:spPr bwMode="auto">
          <a:xfrm>
            <a:off x="727075" y="1536700"/>
            <a:ext cx="1657350" cy="520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良品率目標</a:t>
            </a:r>
          </a:p>
        </p:txBody>
      </p:sp>
      <p:sp>
        <p:nvSpPr>
          <p:cNvPr id="32783" name="Text Box 33"/>
          <p:cNvSpPr txBox="1">
            <a:spLocks noChangeArrowheads="1"/>
          </p:cNvSpPr>
          <p:nvPr/>
        </p:nvSpPr>
        <p:spPr bwMode="auto">
          <a:xfrm>
            <a:off x="3276600" y="15748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降標行動</a:t>
            </a:r>
          </a:p>
        </p:txBody>
      </p:sp>
      <p:sp>
        <p:nvSpPr>
          <p:cNvPr id="32784" name="Text Box 34"/>
          <p:cNvSpPr txBox="1">
            <a:spLocks noChangeArrowheads="1"/>
          </p:cNvSpPr>
          <p:nvPr/>
        </p:nvSpPr>
        <p:spPr bwMode="auto">
          <a:xfrm>
            <a:off x="1962150" y="2247900"/>
            <a:ext cx="169545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目標差距</a:t>
            </a:r>
          </a:p>
        </p:txBody>
      </p:sp>
      <p:sp>
        <p:nvSpPr>
          <p:cNvPr id="32785" name="Text Box 35"/>
          <p:cNvSpPr txBox="1">
            <a:spLocks noChangeArrowheads="1"/>
          </p:cNvSpPr>
          <p:nvPr/>
        </p:nvSpPr>
        <p:spPr bwMode="auto">
          <a:xfrm>
            <a:off x="720725" y="2965450"/>
            <a:ext cx="1670050" cy="439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良品率結果</a:t>
            </a:r>
          </a:p>
        </p:txBody>
      </p:sp>
      <p:sp>
        <p:nvSpPr>
          <p:cNvPr id="32786" name="Text Box 36"/>
          <p:cNvSpPr txBox="1">
            <a:spLocks noChangeArrowheads="1"/>
          </p:cNvSpPr>
          <p:nvPr/>
        </p:nvSpPr>
        <p:spPr bwMode="auto">
          <a:xfrm>
            <a:off x="3352800" y="2971800"/>
            <a:ext cx="16764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改善行動</a:t>
            </a:r>
          </a:p>
        </p:txBody>
      </p:sp>
      <p:sp>
        <p:nvSpPr>
          <p:cNvPr id="32787" name="Line 37"/>
          <p:cNvSpPr>
            <a:spLocks noChangeShapeType="1"/>
          </p:cNvSpPr>
          <p:nvPr/>
        </p:nvSpPr>
        <p:spPr bwMode="auto">
          <a:xfrm rot="-3126584">
            <a:off x="4156868" y="2815432"/>
            <a:ext cx="17463" cy="17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88" name="Line 38"/>
          <p:cNvSpPr>
            <a:spLocks noChangeShapeType="1"/>
          </p:cNvSpPr>
          <p:nvPr/>
        </p:nvSpPr>
        <p:spPr bwMode="auto">
          <a:xfrm rot="7020297">
            <a:off x="1599406" y="3353594"/>
            <a:ext cx="1588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89" name="Line 39"/>
          <p:cNvSpPr>
            <a:spLocks noChangeShapeType="1"/>
          </p:cNvSpPr>
          <p:nvPr/>
        </p:nvSpPr>
        <p:spPr bwMode="auto">
          <a:xfrm rot="12097618" flipH="1">
            <a:off x="4306888" y="2009775"/>
            <a:ext cx="42862" cy="20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90" name="Line 40"/>
          <p:cNvSpPr>
            <a:spLocks noChangeShapeType="1"/>
          </p:cNvSpPr>
          <p:nvPr/>
        </p:nvSpPr>
        <p:spPr bwMode="auto">
          <a:xfrm rot="-3829065">
            <a:off x="1885156" y="2235994"/>
            <a:ext cx="1588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390650" y="2190750"/>
            <a:ext cx="228600" cy="228600"/>
            <a:chOff x="3744" y="1056"/>
            <a:chExt cx="192" cy="192"/>
          </a:xfrm>
        </p:grpSpPr>
        <p:sp>
          <p:nvSpPr>
            <p:cNvPr id="32805" name="Oval 42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06" name="Line 43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07" name="Line 44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4076700" y="2247900"/>
            <a:ext cx="228600" cy="228600"/>
            <a:chOff x="3744" y="1056"/>
            <a:chExt cx="192" cy="192"/>
          </a:xfrm>
        </p:grpSpPr>
        <p:sp>
          <p:nvSpPr>
            <p:cNvPr id="32802" name="Oval 46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03" name="Line 47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04" name="Line 48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2698750" y="1238250"/>
            <a:ext cx="228600" cy="222250"/>
            <a:chOff x="4512" y="1033"/>
            <a:chExt cx="234" cy="228"/>
          </a:xfrm>
        </p:grpSpPr>
        <p:sp>
          <p:nvSpPr>
            <p:cNvPr id="32800" name="Oval 50"/>
            <p:cNvSpPr>
              <a:spLocks noChangeArrowheads="1"/>
            </p:cNvSpPr>
            <p:nvPr/>
          </p:nvSpPr>
          <p:spPr bwMode="auto">
            <a:xfrm>
              <a:off x="4512" y="1033"/>
              <a:ext cx="234" cy="2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01" name="Line 51"/>
            <p:cNvSpPr>
              <a:spLocks noChangeShapeType="1"/>
            </p:cNvSpPr>
            <p:nvPr/>
          </p:nvSpPr>
          <p:spPr bwMode="auto">
            <a:xfrm rot="-5400000">
              <a:off x="4629" y="1030"/>
              <a:ext cx="0" cy="2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2794" name="Line 52"/>
          <p:cNvSpPr>
            <a:spLocks noChangeShapeType="1"/>
          </p:cNvSpPr>
          <p:nvPr/>
        </p:nvSpPr>
        <p:spPr bwMode="auto">
          <a:xfrm rot="-7088751">
            <a:off x="1894681" y="2602707"/>
            <a:ext cx="1587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95" name="Line 53"/>
          <p:cNvSpPr>
            <a:spLocks noChangeShapeType="1"/>
          </p:cNvSpPr>
          <p:nvPr/>
        </p:nvSpPr>
        <p:spPr bwMode="auto">
          <a:xfrm rot="-5400000">
            <a:off x="2828925" y="1797050"/>
            <a:ext cx="0" cy="177800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96" name="Line 54"/>
          <p:cNvSpPr>
            <a:spLocks noChangeShapeType="1"/>
          </p:cNvSpPr>
          <p:nvPr/>
        </p:nvSpPr>
        <p:spPr bwMode="auto">
          <a:xfrm rot="-5400000">
            <a:off x="2798763" y="3101975"/>
            <a:ext cx="0" cy="177800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32770" name="Object 55"/>
          <p:cNvGraphicFramePr>
            <a:graphicFrameLocks noChangeAspect="1"/>
          </p:cNvGraphicFramePr>
          <p:nvPr/>
        </p:nvGraphicFramePr>
        <p:xfrm>
          <a:off x="3052763" y="3479800"/>
          <a:ext cx="1143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點陣圖影像" r:id="rId3" imgW="114467" imgH="285866" progId="Paint.Picture">
                  <p:embed/>
                </p:oleObj>
              </mc:Choice>
              <mc:Fallback>
                <p:oleObj name="點陣圖影像" r:id="rId3" imgW="114467" imgH="285866" progId="Paint.Picture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763" y="3479800"/>
                        <a:ext cx="114300" cy="285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7" name="Freeform 56"/>
          <p:cNvSpPr>
            <a:spLocks/>
          </p:cNvSpPr>
          <p:nvPr/>
        </p:nvSpPr>
        <p:spPr bwMode="auto">
          <a:xfrm>
            <a:off x="2590800" y="2971800"/>
            <a:ext cx="393700" cy="330200"/>
          </a:xfrm>
          <a:custGeom>
            <a:avLst/>
            <a:gdLst>
              <a:gd name="T0" fmla="*/ 0 w 248"/>
              <a:gd name="T1" fmla="*/ 2147483647 h 208"/>
              <a:gd name="T2" fmla="*/ 2147483647 w 248"/>
              <a:gd name="T3" fmla="*/ 2147483647 h 208"/>
              <a:gd name="T4" fmla="*/ 2147483647 w 248"/>
              <a:gd name="T5" fmla="*/ 2147483647 h 208"/>
              <a:gd name="T6" fmla="*/ 2147483647 w 248"/>
              <a:gd name="T7" fmla="*/ 2147483647 h 208"/>
              <a:gd name="T8" fmla="*/ 2147483647 w 248"/>
              <a:gd name="T9" fmla="*/ 2147483647 h 208"/>
              <a:gd name="T10" fmla="*/ 2147483647 w 248"/>
              <a:gd name="T11" fmla="*/ 2147483647 h 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8"/>
              <a:gd name="T19" fmla="*/ 0 h 208"/>
              <a:gd name="T20" fmla="*/ 248 w 248"/>
              <a:gd name="T21" fmla="*/ 208 h 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8" h="208">
                <a:moveTo>
                  <a:pt x="0" y="112"/>
                </a:moveTo>
                <a:cubicBezTo>
                  <a:pt x="8" y="72"/>
                  <a:pt x="16" y="32"/>
                  <a:pt x="48" y="16"/>
                </a:cubicBezTo>
                <a:cubicBezTo>
                  <a:pt x="80" y="0"/>
                  <a:pt x="160" y="0"/>
                  <a:pt x="192" y="16"/>
                </a:cubicBezTo>
                <a:cubicBezTo>
                  <a:pt x="224" y="32"/>
                  <a:pt x="232" y="88"/>
                  <a:pt x="240" y="112"/>
                </a:cubicBezTo>
                <a:cubicBezTo>
                  <a:pt x="248" y="136"/>
                  <a:pt x="248" y="144"/>
                  <a:pt x="240" y="160"/>
                </a:cubicBezTo>
                <a:cubicBezTo>
                  <a:pt x="232" y="176"/>
                  <a:pt x="200" y="200"/>
                  <a:pt x="192" y="208"/>
                </a:cubicBezTo>
              </a:path>
            </a:pathLst>
          </a:custGeom>
          <a:noFill/>
          <a:ln w="38100" cap="sq">
            <a:solidFill>
              <a:srgbClr val="00FFCC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98" name="Freeform 57"/>
          <p:cNvSpPr>
            <a:spLocks/>
          </p:cNvSpPr>
          <p:nvPr/>
        </p:nvSpPr>
        <p:spPr bwMode="auto">
          <a:xfrm>
            <a:off x="2667000" y="1676400"/>
            <a:ext cx="381000" cy="330200"/>
          </a:xfrm>
          <a:custGeom>
            <a:avLst/>
            <a:gdLst>
              <a:gd name="T0" fmla="*/ 2147483647 w 240"/>
              <a:gd name="T1" fmla="*/ 2147483647 h 208"/>
              <a:gd name="T2" fmla="*/ 2147483647 w 240"/>
              <a:gd name="T3" fmla="*/ 2147483647 h 208"/>
              <a:gd name="T4" fmla="*/ 2147483647 w 240"/>
              <a:gd name="T5" fmla="*/ 2147483647 h 208"/>
              <a:gd name="T6" fmla="*/ 2147483647 w 240"/>
              <a:gd name="T7" fmla="*/ 2147483647 h 208"/>
              <a:gd name="T8" fmla="*/ 2147483647 w 240"/>
              <a:gd name="T9" fmla="*/ 2147483647 h 208"/>
              <a:gd name="T10" fmla="*/ 0 w 240"/>
              <a:gd name="T11" fmla="*/ 2147483647 h 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208"/>
              <a:gd name="T20" fmla="*/ 240 w 240"/>
              <a:gd name="T21" fmla="*/ 208 h 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208">
                <a:moveTo>
                  <a:pt x="192" y="208"/>
                </a:moveTo>
                <a:cubicBezTo>
                  <a:pt x="216" y="176"/>
                  <a:pt x="240" y="144"/>
                  <a:pt x="240" y="112"/>
                </a:cubicBezTo>
                <a:cubicBezTo>
                  <a:pt x="240" y="80"/>
                  <a:pt x="216" y="32"/>
                  <a:pt x="192" y="16"/>
                </a:cubicBezTo>
                <a:cubicBezTo>
                  <a:pt x="168" y="0"/>
                  <a:pt x="120" y="8"/>
                  <a:pt x="96" y="16"/>
                </a:cubicBezTo>
                <a:cubicBezTo>
                  <a:pt x="72" y="24"/>
                  <a:pt x="64" y="48"/>
                  <a:pt x="48" y="64"/>
                </a:cubicBezTo>
                <a:cubicBezTo>
                  <a:pt x="32" y="80"/>
                  <a:pt x="16" y="96"/>
                  <a:pt x="0" y="112"/>
                </a:cubicBezTo>
              </a:path>
            </a:pathLst>
          </a:custGeom>
          <a:noFill/>
          <a:ln w="28575" cap="sq">
            <a:solidFill>
              <a:srgbClr val="00FFCC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99" name="Text Box 58"/>
          <p:cNvSpPr txBox="1">
            <a:spLocks noChangeArrowheads="1"/>
          </p:cNvSpPr>
          <p:nvPr/>
        </p:nvSpPr>
        <p:spPr bwMode="auto">
          <a:xfrm>
            <a:off x="60325" y="4411663"/>
            <a:ext cx="488950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實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際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品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598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2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Drifting Goals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04448" cy="483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7F609-2C0D-4A6D-A815-752D4023ADB7}" type="slidenum">
              <a:rPr lang="en-US" altLang="zh-TW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系統基模五：</a:t>
            </a:r>
            <a:r>
              <a:rPr lang="zh-TW" altLang="en-US" sz="3200" smtClean="0">
                <a:solidFill>
                  <a:schemeClr val="tx1"/>
                </a:solidFill>
              </a:rPr>
              <a:t>惡性競爭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4191000"/>
            <a:ext cx="4699000" cy="1911350"/>
            <a:chOff x="148" y="2784"/>
            <a:chExt cx="2960" cy="1204"/>
          </a:xfrm>
        </p:grpSpPr>
        <p:sp>
          <p:nvSpPr>
            <p:cNvPr id="492606" name="Text Box 4"/>
            <p:cNvSpPr txBox="1">
              <a:spLocks noChangeArrowheads="1"/>
            </p:cNvSpPr>
            <p:nvPr/>
          </p:nvSpPr>
          <p:spPr bwMode="auto">
            <a:xfrm>
              <a:off x="148" y="2784"/>
              <a:ext cx="230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  </a:t>
              </a: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變數行為</a:t>
              </a: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:</a:t>
              </a: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44" y="2845"/>
              <a:ext cx="2664" cy="1143"/>
              <a:chOff x="564" y="2857"/>
              <a:chExt cx="2664" cy="1143"/>
            </a:xfrm>
          </p:grpSpPr>
          <p:sp>
            <p:nvSpPr>
              <p:cNvPr id="492608" name="Text Box 6"/>
              <p:cNvSpPr txBox="1">
                <a:spLocks noChangeArrowheads="1"/>
              </p:cNvSpPr>
              <p:nvPr/>
            </p:nvSpPr>
            <p:spPr bwMode="auto">
              <a:xfrm>
                <a:off x="2316" y="3712"/>
                <a:ext cx="91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zh-TW" altLang="en-US" sz="2400">
                    <a:latin typeface="標楷體" pitchFamily="65" charset="-120"/>
                    <a:ea typeface="標楷體" pitchFamily="65" charset="-120"/>
                  </a:rPr>
                  <a:t>時間</a:t>
                </a:r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564" y="2857"/>
                <a:ext cx="2592" cy="1127"/>
                <a:chOff x="564" y="2857"/>
                <a:chExt cx="2592" cy="1127"/>
              </a:xfrm>
            </p:grpSpPr>
            <p:sp>
              <p:nvSpPr>
                <p:cNvPr id="492611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576" y="3168"/>
                  <a:ext cx="0" cy="8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2612" name="Line 9"/>
                <p:cNvSpPr>
                  <a:spLocks noChangeShapeType="1"/>
                </p:cNvSpPr>
                <p:nvPr/>
              </p:nvSpPr>
              <p:spPr bwMode="auto">
                <a:xfrm>
                  <a:off x="564" y="3984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2613" name="Freeform 10"/>
                <p:cNvSpPr>
                  <a:spLocks/>
                </p:cNvSpPr>
                <p:nvPr/>
              </p:nvSpPr>
              <p:spPr bwMode="auto">
                <a:xfrm>
                  <a:off x="564" y="2857"/>
                  <a:ext cx="2496" cy="1046"/>
                </a:xfrm>
                <a:custGeom>
                  <a:avLst/>
                  <a:gdLst>
                    <a:gd name="T0" fmla="*/ 0 w 2496"/>
                    <a:gd name="T1" fmla="*/ 616 h 1248"/>
                    <a:gd name="T2" fmla="*/ 1776 w 2496"/>
                    <a:gd name="T3" fmla="*/ 497 h 1248"/>
                    <a:gd name="T4" fmla="*/ 2496 w 2496"/>
                    <a:gd name="T5" fmla="*/ 0 h 1248"/>
                    <a:gd name="T6" fmla="*/ 0 60000 65536"/>
                    <a:gd name="T7" fmla="*/ 0 60000 65536"/>
                    <a:gd name="T8" fmla="*/ 0 60000 65536"/>
                    <a:gd name="T9" fmla="*/ 0 w 2496"/>
                    <a:gd name="T10" fmla="*/ 0 h 1248"/>
                    <a:gd name="T11" fmla="*/ 2496 w 2496"/>
                    <a:gd name="T12" fmla="*/ 1248 h 12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96" h="1248">
                      <a:moveTo>
                        <a:pt x="0" y="1248"/>
                      </a:moveTo>
                      <a:cubicBezTo>
                        <a:pt x="680" y="1232"/>
                        <a:pt x="1360" y="1216"/>
                        <a:pt x="1776" y="1008"/>
                      </a:cubicBezTo>
                      <a:cubicBezTo>
                        <a:pt x="2192" y="800"/>
                        <a:pt x="2344" y="400"/>
                        <a:pt x="2496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492610" name="Text Box 11"/>
              <p:cNvSpPr txBox="1">
                <a:spLocks noChangeArrowheads="1"/>
              </p:cNvSpPr>
              <p:nvPr/>
            </p:nvSpPr>
            <p:spPr bwMode="auto">
              <a:xfrm>
                <a:off x="1428" y="3156"/>
                <a:ext cx="11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zh-TW" altLang="en-US" sz="2400">
                    <a:latin typeface="標楷體" pitchFamily="65" charset="-120"/>
                    <a:ea typeface="標楷體" pitchFamily="65" charset="-120"/>
                  </a:rPr>
                  <a:t>競價總量</a:t>
                </a:r>
              </a:p>
            </p:txBody>
          </p:sp>
        </p:grpSp>
      </p:grpSp>
      <p:sp>
        <p:nvSpPr>
          <p:cNvPr id="760844" name="Text Box 12"/>
          <p:cNvSpPr txBox="1">
            <a:spLocks noChangeArrowheads="1"/>
          </p:cNvSpPr>
          <p:nvPr/>
        </p:nvSpPr>
        <p:spPr bwMode="auto">
          <a:xfrm>
            <a:off x="5562600" y="1219200"/>
            <a:ext cx="3581400" cy="5154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描述：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#1 A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競價  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A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成功  減低威脅</a:t>
            </a:r>
          </a:p>
          <a:p>
            <a:pPr defTabSz="762000"/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  升高對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的威脅  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競價  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成</a:t>
            </a:r>
          </a:p>
          <a:p>
            <a:pPr defTabSz="762000"/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  功  升高對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A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的威脅 </a:t>
            </a:r>
          </a:p>
          <a:p>
            <a:pPr defTabSz="762000">
              <a:lnSpc>
                <a:spcPct val="90000"/>
              </a:lnSpc>
            </a:pPr>
            <a:r>
              <a:rPr lang="en-US" altLang="zh-TW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#2 …..  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 </a:t>
            </a:r>
          </a:p>
          <a:p>
            <a:pPr defTabSz="762000">
              <a:lnSpc>
                <a:spcPct val="80000"/>
              </a:lnSpc>
            </a:pP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#5 A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惡性競價  </a:t>
            </a: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A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成功  減低威</a:t>
            </a:r>
          </a:p>
          <a:p>
            <a:pPr defTabSz="762000">
              <a:lnSpc>
                <a:spcPct val="80000"/>
              </a:lnSpc>
            </a:pP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脅  更升高對</a:t>
            </a: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的威脅  </a:t>
            </a: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惡性  </a:t>
            </a:r>
          </a:p>
          <a:p>
            <a:pPr defTabSz="762000">
              <a:lnSpc>
                <a:spcPct val="80000"/>
              </a:lnSpc>
            </a:pP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競價  </a:t>
            </a: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成功  更升高對</a:t>
            </a: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A</a:t>
            </a:r>
          </a:p>
          <a:p>
            <a:pPr defTabSz="762000">
              <a:lnSpc>
                <a:spcPct val="80000"/>
              </a:lnSpc>
            </a:pP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威脅 </a:t>
            </a: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…. </a:t>
            </a:r>
            <a:endParaRPr lang="en-US" altLang="zh-TW" sz="2000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  <a:p>
            <a:pPr defTabSz="762000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警訊：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　只要對手能慢下來，讓一步</a:t>
            </a:r>
          </a:p>
          <a:p>
            <a:pPr defTabSz="762000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 我就不會繼續下去</a:t>
            </a:r>
          </a:p>
          <a:p>
            <a:pPr defTabSz="762000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對策：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將對方目標納入己方決策</a:t>
            </a:r>
            <a:b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　採取和平行動，尋找雙贏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　</a:t>
            </a:r>
          </a:p>
        </p:txBody>
      </p:sp>
      <p:sp>
        <p:nvSpPr>
          <p:cNvPr id="492550" name="Text Box 13"/>
          <p:cNvSpPr txBox="1">
            <a:spLocks noChangeArrowheads="1"/>
          </p:cNvSpPr>
          <p:nvPr/>
        </p:nvSpPr>
        <p:spPr bwMode="auto">
          <a:xfrm>
            <a:off x="406400" y="1085850"/>
            <a:ext cx="12858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結構：</a:t>
            </a:r>
          </a:p>
        </p:txBody>
      </p:sp>
      <p:sp>
        <p:nvSpPr>
          <p:cNvPr id="492551" name="Line 14"/>
          <p:cNvSpPr>
            <a:spLocks noChangeShapeType="1"/>
          </p:cNvSpPr>
          <p:nvPr/>
        </p:nvSpPr>
        <p:spPr bwMode="auto">
          <a:xfrm rot="3216483">
            <a:off x="404812" y="3103563"/>
            <a:ext cx="60325" cy="1079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cxnSp>
        <p:nvCxnSpPr>
          <p:cNvPr id="492552" name="AutoShape 15"/>
          <p:cNvCxnSpPr>
            <a:cxnSpLocks noChangeShapeType="1"/>
          </p:cNvCxnSpPr>
          <p:nvPr/>
        </p:nvCxnSpPr>
        <p:spPr bwMode="auto">
          <a:xfrm>
            <a:off x="4572000" y="1822450"/>
            <a:ext cx="1588" cy="1882775"/>
          </a:xfrm>
          <a:prstGeom prst="curvedConnector3">
            <a:avLst>
              <a:gd name="adj1" fmla="val 32400009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</p:cxnSp>
      <p:cxnSp>
        <p:nvCxnSpPr>
          <p:cNvPr id="492553" name="AutoShape 16"/>
          <p:cNvCxnSpPr>
            <a:cxnSpLocks noChangeShapeType="1"/>
          </p:cNvCxnSpPr>
          <p:nvPr/>
        </p:nvCxnSpPr>
        <p:spPr bwMode="auto">
          <a:xfrm>
            <a:off x="3695700" y="1890713"/>
            <a:ext cx="15875" cy="1836737"/>
          </a:xfrm>
          <a:prstGeom prst="curvedConnector3">
            <a:avLst>
              <a:gd name="adj1" fmla="val -3858333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2554" name="AutoShape 17"/>
          <p:cNvCxnSpPr>
            <a:cxnSpLocks noChangeShapeType="1"/>
          </p:cNvCxnSpPr>
          <p:nvPr/>
        </p:nvCxnSpPr>
        <p:spPr bwMode="auto">
          <a:xfrm rot="10800000" flipH="1">
            <a:off x="781050" y="1768475"/>
            <a:ext cx="57150" cy="1889125"/>
          </a:xfrm>
          <a:prstGeom prst="curvedConnector3">
            <a:avLst>
              <a:gd name="adj1" fmla="val -666671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</p:cxnSp>
      <p:cxnSp>
        <p:nvCxnSpPr>
          <p:cNvPr id="492555" name="AutoShape 18"/>
          <p:cNvCxnSpPr>
            <a:cxnSpLocks noChangeShapeType="1"/>
          </p:cNvCxnSpPr>
          <p:nvPr/>
        </p:nvCxnSpPr>
        <p:spPr bwMode="auto">
          <a:xfrm flipH="1">
            <a:off x="1638300" y="1817688"/>
            <a:ext cx="19050" cy="1909762"/>
          </a:xfrm>
          <a:prstGeom prst="curvedConnector3">
            <a:avLst>
              <a:gd name="adj1" fmla="val -3858333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92556" name="Line 19"/>
          <p:cNvSpPr>
            <a:spLocks noChangeShapeType="1"/>
          </p:cNvSpPr>
          <p:nvPr/>
        </p:nvSpPr>
        <p:spPr bwMode="auto">
          <a:xfrm>
            <a:off x="2286000" y="1828800"/>
            <a:ext cx="685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cxnSp>
        <p:nvCxnSpPr>
          <p:cNvPr id="492557" name="AutoShape 20"/>
          <p:cNvCxnSpPr>
            <a:cxnSpLocks noChangeShapeType="1"/>
          </p:cNvCxnSpPr>
          <p:nvPr/>
        </p:nvCxnSpPr>
        <p:spPr bwMode="auto">
          <a:xfrm rot="10800000" flipV="1">
            <a:off x="2457450" y="3727450"/>
            <a:ext cx="647700" cy="635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miter lim="800000"/>
            <a:headEnd/>
            <a:tailEnd type="triangle" w="med" len="med"/>
          </a:ln>
        </p:spPr>
      </p:cxnSp>
      <p:sp>
        <p:nvSpPr>
          <p:cNvPr id="492558" name="Line 21"/>
          <p:cNvSpPr>
            <a:spLocks noChangeShapeType="1"/>
          </p:cNvSpPr>
          <p:nvPr/>
        </p:nvSpPr>
        <p:spPr bwMode="auto">
          <a:xfrm rot="753809">
            <a:off x="4953000" y="2133600"/>
            <a:ext cx="1588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2559" name="Text Box 22"/>
          <p:cNvSpPr txBox="1">
            <a:spLocks noChangeArrowheads="1"/>
          </p:cNvSpPr>
          <p:nvPr/>
        </p:nvSpPr>
        <p:spPr bwMode="auto">
          <a:xfrm>
            <a:off x="4191000" y="2286000"/>
            <a:ext cx="1028700" cy="835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Ｂ的競價</a:t>
            </a:r>
          </a:p>
        </p:txBody>
      </p:sp>
      <p:sp>
        <p:nvSpPr>
          <p:cNvPr id="492560" name="Line 23"/>
          <p:cNvSpPr>
            <a:spLocks noChangeShapeType="1"/>
          </p:cNvSpPr>
          <p:nvPr/>
        </p:nvSpPr>
        <p:spPr bwMode="auto">
          <a:xfrm flipH="1">
            <a:off x="2735263" y="2716213"/>
            <a:ext cx="0" cy="2190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2561" name="Line 24"/>
          <p:cNvSpPr>
            <a:spLocks noChangeShapeType="1"/>
          </p:cNvSpPr>
          <p:nvPr/>
        </p:nvSpPr>
        <p:spPr bwMode="auto">
          <a:xfrm rot="5400000" flipH="1">
            <a:off x="2735263" y="271145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2562" name="Text Box 25"/>
          <p:cNvSpPr txBox="1">
            <a:spLocks noChangeArrowheads="1"/>
          </p:cNvSpPr>
          <p:nvPr/>
        </p:nvSpPr>
        <p:spPr bwMode="auto">
          <a:xfrm>
            <a:off x="228600" y="2286000"/>
            <a:ext cx="977900" cy="835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Ａ的競價</a:t>
            </a: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044700" y="3011488"/>
            <a:ext cx="228600" cy="222250"/>
            <a:chOff x="1324" y="1633"/>
            <a:chExt cx="144" cy="140"/>
          </a:xfrm>
        </p:grpSpPr>
        <p:sp>
          <p:nvSpPr>
            <p:cNvPr id="492604" name="Oval 27"/>
            <p:cNvSpPr>
              <a:spLocks noChangeArrowheads="1"/>
            </p:cNvSpPr>
            <p:nvPr/>
          </p:nvSpPr>
          <p:spPr bwMode="auto">
            <a:xfrm>
              <a:off x="1324" y="1633"/>
              <a:ext cx="144" cy="1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2605" name="Line 28"/>
            <p:cNvSpPr>
              <a:spLocks noChangeShapeType="1"/>
            </p:cNvSpPr>
            <p:nvPr/>
          </p:nvSpPr>
          <p:spPr bwMode="auto">
            <a:xfrm rot="-5400000">
              <a:off x="1396" y="1631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3206750" y="2325688"/>
            <a:ext cx="228600" cy="222250"/>
            <a:chOff x="2044" y="1633"/>
            <a:chExt cx="144" cy="140"/>
          </a:xfrm>
        </p:grpSpPr>
        <p:sp>
          <p:nvSpPr>
            <p:cNvPr id="492602" name="Oval 30"/>
            <p:cNvSpPr>
              <a:spLocks noChangeArrowheads="1"/>
            </p:cNvSpPr>
            <p:nvPr/>
          </p:nvSpPr>
          <p:spPr bwMode="auto">
            <a:xfrm>
              <a:off x="2044" y="1633"/>
              <a:ext cx="144" cy="1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2603" name="Line 31"/>
            <p:cNvSpPr>
              <a:spLocks noChangeShapeType="1"/>
            </p:cNvSpPr>
            <p:nvPr/>
          </p:nvSpPr>
          <p:spPr bwMode="auto">
            <a:xfrm rot="-5400000">
              <a:off x="2116" y="1631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2565" name="Text Box 32"/>
          <p:cNvSpPr txBox="1">
            <a:spLocks noChangeArrowheads="1"/>
          </p:cNvSpPr>
          <p:nvPr/>
        </p:nvSpPr>
        <p:spPr bwMode="auto">
          <a:xfrm>
            <a:off x="790575" y="3460750"/>
            <a:ext cx="16383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對Ａ威脅</a:t>
            </a:r>
          </a:p>
        </p:txBody>
      </p:sp>
      <p:sp>
        <p:nvSpPr>
          <p:cNvPr id="492566" name="Text Box 33"/>
          <p:cNvSpPr txBox="1">
            <a:spLocks noChangeArrowheads="1"/>
          </p:cNvSpPr>
          <p:nvPr/>
        </p:nvSpPr>
        <p:spPr bwMode="auto">
          <a:xfrm>
            <a:off x="847725" y="1587500"/>
            <a:ext cx="1666875" cy="469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Ａ的成功</a:t>
            </a:r>
          </a:p>
        </p:txBody>
      </p:sp>
      <p:sp>
        <p:nvSpPr>
          <p:cNvPr id="492567" name="Text Box 34"/>
          <p:cNvSpPr txBox="1">
            <a:spLocks noChangeArrowheads="1"/>
          </p:cNvSpPr>
          <p:nvPr/>
        </p:nvSpPr>
        <p:spPr bwMode="auto">
          <a:xfrm>
            <a:off x="2971800" y="1600200"/>
            <a:ext cx="1676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對Ｂ威脅</a:t>
            </a:r>
          </a:p>
        </p:txBody>
      </p:sp>
      <p:sp>
        <p:nvSpPr>
          <p:cNvPr id="492568" name="Text Box 35"/>
          <p:cNvSpPr txBox="1">
            <a:spLocks noChangeArrowheads="1"/>
          </p:cNvSpPr>
          <p:nvPr/>
        </p:nvSpPr>
        <p:spPr bwMode="auto">
          <a:xfrm>
            <a:off x="2943225" y="3454400"/>
            <a:ext cx="1647825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Ｂ的成功</a:t>
            </a:r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4629150" y="3308350"/>
            <a:ext cx="228600" cy="228600"/>
            <a:chOff x="3000" y="2096"/>
            <a:chExt cx="144" cy="144"/>
          </a:xfrm>
        </p:grpSpPr>
        <p:sp>
          <p:nvSpPr>
            <p:cNvPr id="492599" name="Oval 37"/>
            <p:cNvSpPr>
              <a:spLocks noChangeArrowheads="1"/>
            </p:cNvSpPr>
            <p:nvPr/>
          </p:nvSpPr>
          <p:spPr bwMode="auto">
            <a:xfrm>
              <a:off x="3000" y="2096"/>
              <a:ext cx="144" cy="1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2600" name="Line 38"/>
            <p:cNvSpPr>
              <a:spLocks noChangeShapeType="1"/>
            </p:cNvSpPr>
            <p:nvPr/>
          </p:nvSpPr>
          <p:spPr bwMode="auto">
            <a:xfrm>
              <a:off x="3072" y="2096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2601" name="Line 39"/>
            <p:cNvSpPr>
              <a:spLocks noChangeShapeType="1"/>
            </p:cNvSpPr>
            <p:nvPr/>
          </p:nvSpPr>
          <p:spPr bwMode="auto">
            <a:xfrm rot="-5400000">
              <a:off x="3072" y="2096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4648200" y="1993900"/>
            <a:ext cx="228600" cy="228600"/>
            <a:chOff x="3000" y="1160"/>
            <a:chExt cx="144" cy="144"/>
          </a:xfrm>
        </p:grpSpPr>
        <p:sp>
          <p:nvSpPr>
            <p:cNvPr id="492596" name="Oval 41"/>
            <p:cNvSpPr>
              <a:spLocks noChangeArrowheads="1"/>
            </p:cNvSpPr>
            <p:nvPr/>
          </p:nvSpPr>
          <p:spPr bwMode="auto">
            <a:xfrm>
              <a:off x="3000" y="1160"/>
              <a:ext cx="144" cy="1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2597" name="Line 42"/>
            <p:cNvSpPr>
              <a:spLocks noChangeShapeType="1"/>
            </p:cNvSpPr>
            <p:nvPr/>
          </p:nvSpPr>
          <p:spPr bwMode="auto">
            <a:xfrm>
              <a:off x="3072" y="1160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2598" name="Line 43"/>
            <p:cNvSpPr>
              <a:spLocks noChangeShapeType="1"/>
            </p:cNvSpPr>
            <p:nvPr/>
          </p:nvSpPr>
          <p:spPr bwMode="auto">
            <a:xfrm rot="-5400000">
              <a:off x="3072" y="1160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2603500" y="1892300"/>
            <a:ext cx="228600" cy="228600"/>
            <a:chOff x="1676" y="1036"/>
            <a:chExt cx="144" cy="144"/>
          </a:xfrm>
        </p:grpSpPr>
        <p:sp>
          <p:nvSpPr>
            <p:cNvPr id="492593" name="Oval 45"/>
            <p:cNvSpPr>
              <a:spLocks noChangeArrowheads="1"/>
            </p:cNvSpPr>
            <p:nvPr/>
          </p:nvSpPr>
          <p:spPr bwMode="auto">
            <a:xfrm>
              <a:off x="1676" y="1036"/>
              <a:ext cx="144" cy="1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2594" name="Line 46"/>
            <p:cNvSpPr>
              <a:spLocks noChangeShapeType="1"/>
            </p:cNvSpPr>
            <p:nvPr/>
          </p:nvSpPr>
          <p:spPr bwMode="auto">
            <a:xfrm>
              <a:off x="1748" y="1036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2595" name="Line 47"/>
            <p:cNvSpPr>
              <a:spLocks noChangeShapeType="1"/>
            </p:cNvSpPr>
            <p:nvPr/>
          </p:nvSpPr>
          <p:spPr bwMode="auto">
            <a:xfrm rot="-5400000">
              <a:off x="1748" y="1036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2603500" y="3403600"/>
            <a:ext cx="228600" cy="228600"/>
            <a:chOff x="1676" y="2216"/>
            <a:chExt cx="144" cy="144"/>
          </a:xfrm>
        </p:grpSpPr>
        <p:sp>
          <p:nvSpPr>
            <p:cNvPr id="492590" name="Oval 49"/>
            <p:cNvSpPr>
              <a:spLocks noChangeArrowheads="1"/>
            </p:cNvSpPr>
            <p:nvPr/>
          </p:nvSpPr>
          <p:spPr bwMode="auto">
            <a:xfrm>
              <a:off x="1676" y="2216"/>
              <a:ext cx="144" cy="1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2591" name="Line 50"/>
            <p:cNvSpPr>
              <a:spLocks noChangeShapeType="1"/>
            </p:cNvSpPr>
            <p:nvPr/>
          </p:nvSpPr>
          <p:spPr bwMode="auto">
            <a:xfrm>
              <a:off x="1748" y="2216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2592" name="Line 51"/>
            <p:cNvSpPr>
              <a:spLocks noChangeShapeType="1"/>
            </p:cNvSpPr>
            <p:nvPr/>
          </p:nvSpPr>
          <p:spPr bwMode="auto">
            <a:xfrm rot="-5400000">
              <a:off x="1748" y="2216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2573" name="Line 52"/>
          <p:cNvSpPr>
            <a:spLocks noChangeShapeType="1"/>
          </p:cNvSpPr>
          <p:nvPr/>
        </p:nvSpPr>
        <p:spPr bwMode="auto">
          <a:xfrm rot="3216483">
            <a:off x="2151856" y="3353594"/>
            <a:ext cx="1588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2574" name="Line 53"/>
          <p:cNvSpPr>
            <a:spLocks noChangeShapeType="1"/>
          </p:cNvSpPr>
          <p:nvPr/>
        </p:nvSpPr>
        <p:spPr bwMode="auto">
          <a:xfrm rot="6680972">
            <a:off x="3313113" y="2062162"/>
            <a:ext cx="6350" cy="149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609600" y="3295650"/>
            <a:ext cx="228600" cy="228600"/>
            <a:chOff x="3000" y="1160"/>
            <a:chExt cx="144" cy="144"/>
          </a:xfrm>
        </p:grpSpPr>
        <p:sp>
          <p:nvSpPr>
            <p:cNvPr id="492587" name="Oval 55"/>
            <p:cNvSpPr>
              <a:spLocks noChangeArrowheads="1"/>
            </p:cNvSpPr>
            <p:nvPr/>
          </p:nvSpPr>
          <p:spPr bwMode="auto">
            <a:xfrm>
              <a:off x="3000" y="1160"/>
              <a:ext cx="144" cy="1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2588" name="Line 56"/>
            <p:cNvSpPr>
              <a:spLocks noChangeShapeType="1"/>
            </p:cNvSpPr>
            <p:nvPr/>
          </p:nvSpPr>
          <p:spPr bwMode="auto">
            <a:xfrm>
              <a:off x="3072" y="1160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2589" name="Line 57"/>
            <p:cNvSpPr>
              <a:spLocks noChangeShapeType="1"/>
            </p:cNvSpPr>
            <p:nvPr/>
          </p:nvSpPr>
          <p:spPr bwMode="auto">
            <a:xfrm rot="-5400000">
              <a:off x="3072" y="1160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609600" y="2057400"/>
            <a:ext cx="228600" cy="228600"/>
            <a:chOff x="3000" y="1160"/>
            <a:chExt cx="144" cy="144"/>
          </a:xfrm>
        </p:grpSpPr>
        <p:sp>
          <p:nvSpPr>
            <p:cNvPr id="492584" name="Oval 59"/>
            <p:cNvSpPr>
              <a:spLocks noChangeArrowheads="1"/>
            </p:cNvSpPr>
            <p:nvPr/>
          </p:nvSpPr>
          <p:spPr bwMode="auto">
            <a:xfrm>
              <a:off x="3000" y="1160"/>
              <a:ext cx="144" cy="1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2585" name="Line 60"/>
            <p:cNvSpPr>
              <a:spLocks noChangeShapeType="1"/>
            </p:cNvSpPr>
            <p:nvPr/>
          </p:nvSpPr>
          <p:spPr bwMode="auto">
            <a:xfrm>
              <a:off x="3072" y="1160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2586" name="Line 61"/>
            <p:cNvSpPr>
              <a:spLocks noChangeShapeType="1"/>
            </p:cNvSpPr>
            <p:nvPr/>
          </p:nvSpPr>
          <p:spPr bwMode="auto">
            <a:xfrm rot="-5400000">
              <a:off x="3072" y="1160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3" name="Group 62"/>
          <p:cNvGrpSpPr>
            <a:grpSpLocks/>
          </p:cNvGrpSpPr>
          <p:nvPr/>
        </p:nvGrpSpPr>
        <p:grpSpPr bwMode="auto">
          <a:xfrm>
            <a:off x="3429000" y="2590800"/>
            <a:ext cx="393700" cy="330200"/>
            <a:chOff x="2160" y="1632"/>
            <a:chExt cx="248" cy="208"/>
          </a:xfrm>
        </p:grpSpPr>
        <p:sp>
          <p:nvSpPr>
            <p:cNvPr id="492582" name="Line 63"/>
            <p:cNvSpPr>
              <a:spLocks noChangeShapeType="1"/>
            </p:cNvSpPr>
            <p:nvPr/>
          </p:nvSpPr>
          <p:spPr bwMode="auto">
            <a:xfrm rot="-5400000">
              <a:off x="2283" y="1727"/>
              <a:ext cx="0" cy="11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2583" name="Freeform 64"/>
            <p:cNvSpPr>
              <a:spLocks/>
            </p:cNvSpPr>
            <p:nvPr/>
          </p:nvSpPr>
          <p:spPr bwMode="auto">
            <a:xfrm>
              <a:off x="2160" y="1632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00FF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92578" name="Freeform 65"/>
          <p:cNvSpPr>
            <a:spLocks/>
          </p:cNvSpPr>
          <p:nvPr/>
        </p:nvSpPr>
        <p:spPr bwMode="auto">
          <a:xfrm>
            <a:off x="2514600" y="2590800"/>
            <a:ext cx="393700" cy="330200"/>
          </a:xfrm>
          <a:custGeom>
            <a:avLst/>
            <a:gdLst>
              <a:gd name="T0" fmla="*/ 0 w 248"/>
              <a:gd name="T1" fmla="*/ 2147483647 h 208"/>
              <a:gd name="T2" fmla="*/ 2147483647 w 248"/>
              <a:gd name="T3" fmla="*/ 2147483647 h 208"/>
              <a:gd name="T4" fmla="*/ 2147483647 w 248"/>
              <a:gd name="T5" fmla="*/ 2147483647 h 208"/>
              <a:gd name="T6" fmla="*/ 2147483647 w 248"/>
              <a:gd name="T7" fmla="*/ 2147483647 h 208"/>
              <a:gd name="T8" fmla="*/ 2147483647 w 248"/>
              <a:gd name="T9" fmla="*/ 2147483647 h 208"/>
              <a:gd name="T10" fmla="*/ 2147483647 w 248"/>
              <a:gd name="T11" fmla="*/ 2147483647 h 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8"/>
              <a:gd name="T19" fmla="*/ 0 h 208"/>
              <a:gd name="T20" fmla="*/ 248 w 248"/>
              <a:gd name="T21" fmla="*/ 208 h 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8" h="208">
                <a:moveTo>
                  <a:pt x="0" y="112"/>
                </a:moveTo>
                <a:cubicBezTo>
                  <a:pt x="8" y="72"/>
                  <a:pt x="16" y="32"/>
                  <a:pt x="48" y="16"/>
                </a:cubicBezTo>
                <a:cubicBezTo>
                  <a:pt x="80" y="0"/>
                  <a:pt x="160" y="0"/>
                  <a:pt x="192" y="16"/>
                </a:cubicBezTo>
                <a:cubicBezTo>
                  <a:pt x="224" y="32"/>
                  <a:pt x="232" y="88"/>
                  <a:pt x="240" y="112"/>
                </a:cubicBezTo>
                <a:cubicBezTo>
                  <a:pt x="248" y="136"/>
                  <a:pt x="248" y="144"/>
                  <a:pt x="240" y="160"/>
                </a:cubicBezTo>
                <a:cubicBezTo>
                  <a:pt x="232" y="176"/>
                  <a:pt x="200" y="200"/>
                  <a:pt x="192" y="208"/>
                </a:cubicBezTo>
              </a:path>
            </a:pathLst>
          </a:custGeom>
          <a:noFill/>
          <a:ln w="38100" cap="sq">
            <a:solidFill>
              <a:srgbClr val="FF33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92579" name="Line 66"/>
          <p:cNvSpPr>
            <a:spLocks noChangeShapeType="1"/>
          </p:cNvSpPr>
          <p:nvPr/>
        </p:nvSpPr>
        <p:spPr bwMode="auto">
          <a:xfrm rot="-5400000">
            <a:off x="1765300" y="2730500"/>
            <a:ext cx="0" cy="177800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2580" name="Freeform 67"/>
          <p:cNvSpPr>
            <a:spLocks/>
          </p:cNvSpPr>
          <p:nvPr/>
        </p:nvSpPr>
        <p:spPr bwMode="auto">
          <a:xfrm>
            <a:off x="1600200" y="2590800"/>
            <a:ext cx="393700" cy="330200"/>
          </a:xfrm>
          <a:custGeom>
            <a:avLst/>
            <a:gdLst>
              <a:gd name="T0" fmla="*/ 0 w 248"/>
              <a:gd name="T1" fmla="*/ 2147483647 h 208"/>
              <a:gd name="T2" fmla="*/ 2147483647 w 248"/>
              <a:gd name="T3" fmla="*/ 2147483647 h 208"/>
              <a:gd name="T4" fmla="*/ 2147483647 w 248"/>
              <a:gd name="T5" fmla="*/ 2147483647 h 208"/>
              <a:gd name="T6" fmla="*/ 2147483647 w 248"/>
              <a:gd name="T7" fmla="*/ 2147483647 h 208"/>
              <a:gd name="T8" fmla="*/ 2147483647 w 248"/>
              <a:gd name="T9" fmla="*/ 2147483647 h 208"/>
              <a:gd name="T10" fmla="*/ 2147483647 w 248"/>
              <a:gd name="T11" fmla="*/ 2147483647 h 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8"/>
              <a:gd name="T19" fmla="*/ 0 h 208"/>
              <a:gd name="T20" fmla="*/ 248 w 248"/>
              <a:gd name="T21" fmla="*/ 208 h 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8" h="208">
                <a:moveTo>
                  <a:pt x="0" y="112"/>
                </a:moveTo>
                <a:cubicBezTo>
                  <a:pt x="8" y="72"/>
                  <a:pt x="16" y="32"/>
                  <a:pt x="48" y="16"/>
                </a:cubicBezTo>
                <a:cubicBezTo>
                  <a:pt x="80" y="0"/>
                  <a:pt x="160" y="0"/>
                  <a:pt x="192" y="16"/>
                </a:cubicBezTo>
                <a:cubicBezTo>
                  <a:pt x="224" y="32"/>
                  <a:pt x="232" y="88"/>
                  <a:pt x="240" y="112"/>
                </a:cubicBezTo>
                <a:cubicBezTo>
                  <a:pt x="248" y="136"/>
                  <a:pt x="248" y="144"/>
                  <a:pt x="240" y="160"/>
                </a:cubicBezTo>
                <a:cubicBezTo>
                  <a:pt x="232" y="176"/>
                  <a:pt x="200" y="200"/>
                  <a:pt x="192" y="208"/>
                </a:cubicBezTo>
              </a:path>
            </a:pathLst>
          </a:custGeom>
          <a:noFill/>
          <a:ln w="38100" cap="sq">
            <a:solidFill>
              <a:srgbClr val="00FFCC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92581" name="Text Box 68"/>
          <p:cNvSpPr txBox="1">
            <a:spLocks noChangeArrowheads="1"/>
          </p:cNvSpPr>
          <p:nvPr/>
        </p:nvSpPr>
        <p:spPr bwMode="auto">
          <a:xfrm>
            <a:off x="152400" y="4800600"/>
            <a:ext cx="3873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總</a:t>
            </a:r>
          </a:p>
          <a:p>
            <a:pPr>
              <a:spcBef>
                <a:spcPct val="50000"/>
              </a:spcBef>
            </a:pPr>
            <a:r>
              <a:rPr lang="zh-TW" altLang="en-US" sz="16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競</a:t>
            </a:r>
          </a:p>
          <a:p>
            <a:pPr>
              <a:spcBef>
                <a:spcPct val="50000"/>
              </a:spcBef>
            </a:pPr>
            <a:r>
              <a:rPr lang="zh-TW" altLang="en-US" sz="16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608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4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Escalation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04448" cy="483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20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5101E-3A6C-444B-914F-269AF4E81E54}" type="slidenum">
              <a:rPr lang="en-US" altLang="zh-TW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系統基模六：</a:t>
            </a:r>
            <a:r>
              <a:rPr lang="zh-TW" altLang="en-US" sz="3200" smtClean="0">
                <a:solidFill>
                  <a:schemeClr val="tx1"/>
                </a:solidFill>
              </a:rPr>
              <a:t>富者愈富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1300" y="4241800"/>
            <a:ext cx="4406900" cy="2151063"/>
            <a:chOff x="152" y="2672"/>
            <a:chExt cx="2776" cy="1355"/>
          </a:xfrm>
        </p:grpSpPr>
        <p:sp>
          <p:nvSpPr>
            <p:cNvPr id="493619" name="Text Box 4"/>
            <p:cNvSpPr txBox="1">
              <a:spLocks noChangeArrowheads="1"/>
            </p:cNvSpPr>
            <p:nvPr/>
          </p:nvSpPr>
          <p:spPr bwMode="auto">
            <a:xfrm>
              <a:off x="152" y="2672"/>
              <a:ext cx="176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變數行為</a:t>
              </a: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:</a:t>
              </a:r>
            </a:p>
          </p:txBody>
        </p:sp>
        <p:sp>
          <p:nvSpPr>
            <p:cNvPr id="493620" name="Text Box 5"/>
            <p:cNvSpPr txBox="1">
              <a:spLocks noChangeArrowheads="1"/>
            </p:cNvSpPr>
            <p:nvPr/>
          </p:nvSpPr>
          <p:spPr bwMode="auto">
            <a:xfrm>
              <a:off x="2204" y="3396"/>
              <a:ext cx="62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時間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84" y="2868"/>
              <a:ext cx="2544" cy="1159"/>
              <a:chOff x="336" y="2880"/>
              <a:chExt cx="2544" cy="1159"/>
            </a:xfrm>
          </p:grpSpPr>
          <p:sp>
            <p:nvSpPr>
              <p:cNvPr id="493622" name="Text Box 7"/>
              <p:cNvSpPr txBox="1">
                <a:spLocks noChangeArrowheads="1"/>
              </p:cNvSpPr>
              <p:nvPr/>
            </p:nvSpPr>
            <p:spPr bwMode="auto">
              <a:xfrm>
                <a:off x="750" y="3067"/>
                <a:ext cx="1056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zh-TW" altLang="en-US" sz="2400">
                    <a:latin typeface="標楷體" pitchFamily="65" charset="-120"/>
                    <a:ea typeface="標楷體" pitchFamily="65" charset="-120"/>
                  </a:rPr>
                  <a:t>產銷表現</a:t>
                </a:r>
              </a:p>
            </p:txBody>
          </p:sp>
          <p:sp>
            <p:nvSpPr>
              <p:cNvPr id="493623" name="Text Box 8"/>
              <p:cNvSpPr txBox="1">
                <a:spLocks noChangeArrowheads="1"/>
              </p:cNvSpPr>
              <p:nvPr/>
            </p:nvSpPr>
            <p:spPr bwMode="auto">
              <a:xfrm>
                <a:off x="750" y="3524"/>
                <a:ext cx="1056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zh-TW" altLang="en-US" sz="2400">
                    <a:latin typeface="標楷體" pitchFamily="65" charset="-120"/>
                    <a:ea typeface="標楷體" pitchFamily="65" charset="-120"/>
                  </a:rPr>
                  <a:t>研發表現</a:t>
                </a:r>
              </a:p>
            </p:txBody>
          </p:sp>
          <p:sp>
            <p:nvSpPr>
              <p:cNvPr id="493624" name="Line 9"/>
              <p:cNvSpPr>
                <a:spLocks noChangeShapeType="1"/>
              </p:cNvSpPr>
              <p:nvPr/>
            </p:nvSpPr>
            <p:spPr bwMode="auto">
              <a:xfrm>
                <a:off x="336" y="3460"/>
                <a:ext cx="25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3625" name="Line 10"/>
              <p:cNvSpPr>
                <a:spLocks noChangeShapeType="1"/>
              </p:cNvSpPr>
              <p:nvPr/>
            </p:nvSpPr>
            <p:spPr bwMode="auto">
              <a:xfrm flipV="1">
                <a:off x="336" y="2955"/>
                <a:ext cx="1" cy="10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3626" name="Freeform 11"/>
              <p:cNvSpPr>
                <a:spLocks/>
              </p:cNvSpPr>
              <p:nvPr/>
            </p:nvSpPr>
            <p:spPr bwMode="auto">
              <a:xfrm>
                <a:off x="336" y="2880"/>
                <a:ext cx="2352" cy="561"/>
              </a:xfrm>
              <a:custGeom>
                <a:avLst/>
                <a:gdLst>
                  <a:gd name="T0" fmla="*/ 0 w 2592"/>
                  <a:gd name="T1" fmla="*/ 153 h 864"/>
                  <a:gd name="T2" fmla="*/ 1073 w 2592"/>
                  <a:gd name="T3" fmla="*/ 119 h 864"/>
                  <a:gd name="T4" fmla="*/ 1562 w 2592"/>
                  <a:gd name="T5" fmla="*/ 68 h 864"/>
                  <a:gd name="T6" fmla="*/ 1757 w 2592"/>
                  <a:gd name="T7" fmla="*/ 0 h 8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92"/>
                  <a:gd name="T13" fmla="*/ 0 h 864"/>
                  <a:gd name="T14" fmla="*/ 2592 w 2592"/>
                  <a:gd name="T15" fmla="*/ 864 h 8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92" h="864">
                    <a:moveTo>
                      <a:pt x="0" y="864"/>
                    </a:moveTo>
                    <a:cubicBezTo>
                      <a:pt x="600" y="808"/>
                      <a:pt x="1200" y="752"/>
                      <a:pt x="1584" y="672"/>
                    </a:cubicBezTo>
                    <a:cubicBezTo>
                      <a:pt x="1968" y="592"/>
                      <a:pt x="2136" y="496"/>
                      <a:pt x="2304" y="384"/>
                    </a:cubicBezTo>
                    <a:cubicBezTo>
                      <a:pt x="2472" y="272"/>
                      <a:pt x="2532" y="136"/>
                      <a:pt x="2592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3627" name="Freeform 12"/>
              <p:cNvSpPr>
                <a:spLocks/>
              </p:cNvSpPr>
              <p:nvPr/>
            </p:nvSpPr>
            <p:spPr bwMode="auto">
              <a:xfrm flipV="1">
                <a:off x="336" y="3478"/>
                <a:ext cx="2352" cy="561"/>
              </a:xfrm>
              <a:custGeom>
                <a:avLst/>
                <a:gdLst>
                  <a:gd name="T0" fmla="*/ 0 w 2592"/>
                  <a:gd name="T1" fmla="*/ 153 h 864"/>
                  <a:gd name="T2" fmla="*/ 1073 w 2592"/>
                  <a:gd name="T3" fmla="*/ 119 h 864"/>
                  <a:gd name="T4" fmla="*/ 1562 w 2592"/>
                  <a:gd name="T5" fmla="*/ 68 h 864"/>
                  <a:gd name="T6" fmla="*/ 1757 w 2592"/>
                  <a:gd name="T7" fmla="*/ 0 h 8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92"/>
                  <a:gd name="T13" fmla="*/ 0 h 864"/>
                  <a:gd name="T14" fmla="*/ 2592 w 2592"/>
                  <a:gd name="T15" fmla="*/ 864 h 8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92" h="864">
                    <a:moveTo>
                      <a:pt x="0" y="864"/>
                    </a:moveTo>
                    <a:cubicBezTo>
                      <a:pt x="600" y="808"/>
                      <a:pt x="1200" y="752"/>
                      <a:pt x="1584" y="672"/>
                    </a:cubicBezTo>
                    <a:cubicBezTo>
                      <a:pt x="1968" y="592"/>
                      <a:pt x="2136" y="496"/>
                      <a:pt x="2304" y="384"/>
                    </a:cubicBezTo>
                    <a:cubicBezTo>
                      <a:pt x="2472" y="272"/>
                      <a:pt x="2532" y="136"/>
                      <a:pt x="2592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761869" name="Text Box 13"/>
          <p:cNvSpPr txBox="1">
            <a:spLocks noChangeArrowheads="1"/>
          </p:cNvSpPr>
          <p:nvPr/>
        </p:nvSpPr>
        <p:spPr bwMode="auto">
          <a:xfrm>
            <a:off x="5029200" y="1371600"/>
            <a:ext cx="3810000" cy="4910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描述：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#1 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產銷資源多 表現佳  產銷更 </a:t>
            </a:r>
          </a:p>
          <a:p>
            <a:pPr defTabSz="762000"/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   多資源  研發資源少  研發表</a:t>
            </a:r>
          </a:p>
          <a:p>
            <a:pPr defTabSz="762000"/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    現不彰    </a:t>
            </a:r>
          </a:p>
          <a:p>
            <a:pPr defTabSz="762000">
              <a:lnSpc>
                <a:spcPct val="90000"/>
              </a:lnSpc>
            </a:pPr>
            <a:r>
              <a:rPr lang="zh-TW" altLang="en-US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#2 …..  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 </a:t>
            </a:r>
          </a:p>
          <a:p>
            <a:pPr defTabSz="762000">
              <a:lnSpc>
                <a:spcPct val="80000"/>
              </a:lnSpc>
            </a:pP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#5 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產銷資源更多 表現更佳  產</a:t>
            </a:r>
          </a:p>
          <a:p>
            <a:pPr defTabSz="762000">
              <a:lnSpc>
                <a:spcPct val="80000"/>
              </a:lnSpc>
            </a:pP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   銷更多資源  研發資源更少  </a:t>
            </a:r>
          </a:p>
          <a:p>
            <a:pPr defTabSz="762000">
              <a:lnSpc>
                <a:spcPct val="80000"/>
              </a:lnSpc>
            </a:pP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   研發表現更不彰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</a:t>
            </a:r>
            <a:endParaRPr lang="zh-TW" altLang="en-US" sz="2000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  <a:p>
            <a:pPr defTabSz="762000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警訊：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　初期雙方差異不大，逐漸地，</a:t>
            </a:r>
          </a:p>
          <a:p>
            <a:pPr defTabSz="762000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　一方蒸蒸日上，他方掙扎求生</a:t>
            </a:r>
          </a:p>
          <a:p>
            <a:pPr defTabSz="762000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對策：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整体均衡發展優於單一表現</a:t>
            </a:r>
            <a:b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　資源規劃，減少資源競爭關係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　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33350" y="1123950"/>
            <a:ext cx="4610100" cy="2838450"/>
            <a:chOff x="84" y="708"/>
            <a:chExt cx="2904" cy="1788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2400" y="1808"/>
              <a:ext cx="144" cy="140"/>
              <a:chOff x="2400" y="1776"/>
              <a:chExt cx="144" cy="140"/>
            </a:xfrm>
          </p:grpSpPr>
          <p:sp>
            <p:nvSpPr>
              <p:cNvPr id="493617" name="Oval 16"/>
              <p:cNvSpPr>
                <a:spLocks noChangeArrowheads="1"/>
              </p:cNvSpPr>
              <p:nvPr/>
            </p:nvSpPr>
            <p:spPr bwMode="auto">
              <a:xfrm>
                <a:off x="2400" y="1776"/>
                <a:ext cx="144" cy="140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3618" name="Line 17"/>
              <p:cNvSpPr>
                <a:spLocks noChangeShapeType="1"/>
              </p:cNvSpPr>
              <p:nvPr/>
            </p:nvSpPr>
            <p:spPr bwMode="auto">
              <a:xfrm rot="-5400000">
                <a:off x="2472" y="1774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93577" name="Text Box 18"/>
            <p:cNvSpPr txBox="1">
              <a:spLocks noChangeArrowheads="1"/>
            </p:cNvSpPr>
            <p:nvPr/>
          </p:nvSpPr>
          <p:spPr bwMode="auto">
            <a:xfrm>
              <a:off x="84" y="708"/>
              <a:ext cx="864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800">
                  <a:latin typeface="標楷體" pitchFamily="65" charset="-120"/>
                  <a:ea typeface="標楷體" pitchFamily="65" charset="-120"/>
                </a:rPr>
                <a:t>結構：</a:t>
              </a:r>
            </a:p>
          </p:txBody>
        </p:sp>
        <p:sp>
          <p:nvSpPr>
            <p:cNvPr id="493578" name="Line 19"/>
            <p:cNvSpPr>
              <a:spLocks noChangeShapeType="1"/>
            </p:cNvSpPr>
            <p:nvPr/>
          </p:nvSpPr>
          <p:spPr bwMode="auto">
            <a:xfrm flipH="1">
              <a:off x="1713" y="1204"/>
              <a:ext cx="0" cy="138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3579" name="Line 20"/>
            <p:cNvSpPr>
              <a:spLocks noChangeShapeType="1"/>
            </p:cNvSpPr>
            <p:nvPr/>
          </p:nvSpPr>
          <p:spPr bwMode="auto">
            <a:xfrm rot="5400000" flipH="1">
              <a:off x="1713" y="1201"/>
              <a:ext cx="0" cy="144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3580" name="Oval 21"/>
            <p:cNvSpPr>
              <a:spLocks noChangeArrowheads="1"/>
            </p:cNvSpPr>
            <p:nvPr/>
          </p:nvSpPr>
          <p:spPr bwMode="auto">
            <a:xfrm>
              <a:off x="1008" y="816"/>
              <a:ext cx="1431" cy="7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3581" name="Oval 22"/>
            <p:cNvSpPr>
              <a:spLocks noChangeArrowheads="1"/>
            </p:cNvSpPr>
            <p:nvPr/>
          </p:nvSpPr>
          <p:spPr bwMode="auto">
            <a:xfrm>
              <a:off x="1008" y="1680"/>
              <a:ext cx="1431" cy="81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3582" name="Text Box 23"/>
            <p:cNvSpPr txBox="1">
              <a:spLocks noChangeArrowheads="1"/>
            </p:cNvSpPr>
            <p:nvPr/>
          </p:nvSpPr>
          <p:spPr bwMode="auto">
            <a:xfrm>
              <a:off x="1932" y="1016"/>
              <a:ext cx="1056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產銷資源</a:t>
              </a:r>
            </a:p>
          </p:txBody>
        </p:sp>
        <p:sp>
          <p:nvSpPr>
            <p:cNvPr id="493583" name="Text Box 24"/>
            <p:cNvSpPr txBox="1">
              <a:spLocks noChangeArrowheads="1"/>
            </p:cNvSpPr>
            <p:nvPr/>
          </p:nvSpPr>
          <p:spPr bwMode="auto">
            <a:xfrm>
              <a:off x="1032" y="1511"/>
              <a:ext cx="1344" cy="2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100">
                  <a:latin typeface="Times New Roman" pitchFamily="18" charset="0"/>
                  <a:ea typeface="標楷體" pitchFamily="65" charset="-120"/>
                </a:rPr>
                <a:t>產銷＞研發資源</a:t>
              </a:r>
            </a:p>
          </p:txBody>
        </p:sp>
        <p:sp>
          <p:nvSpPr>
            <p:cNvPr id="493584" name="Text Box 25"/>
            <p:cNvSpPr txBox="1">
              <a:spLocks noChangeArrowheads="1"/>
            </p:cNvSpPr>
            <p:nvPr/>
          </p:nvSpPr>
          <p:spPr bwMode="auto">
            <a:xfrm>
              <a:off x="1932" y="2034"/>
              <a:ext cx="1056" cy="2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研發資源</a:t>
              </a:r>
            </a:p>
          </p:txBody>
        </p:sp>
        <p:sp>
          <p:nvSpPr>
            <p:cNvPr id="493585" name="Text Box 26"/>
            <p:cNvSpPr txBox="1">
              <a:spLocks noChangeArrowheads="1"/>
            </p:cNvSpPr>
            <p:nvPr/>
          </p:nvSpPr>
          <p:spPr bwMode="auto">
            <a:xfrm>
              <a:off x="372" y="1016"/>
              <a:ext cx="1116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產銷的表現</a:t>
              </a:r>
            </a:p>
          </p:txBody>
        </p:sp>
        <p:sp>
          <p:nvSpPr>
            <p:cNvPr id="493586" name="Text Box 27"/>
            <p:cNvSpPr txBox="1">
              <a:spLocks noChangeArrowheads="1"/>
            </p:cNvSpPr>
            <p:nvPr/>
          </p:nvSpPr>
          <p:spPr bwMode="auto">
            <a:xfrm>
              <a:off x="372" y="2034"/>
              <a:ext cx="1116" cy="2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/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研發的表現</a:t>
              </a:r>
            </a:p>
          </p:txBody>
        </p:sp>
        <p:sp>
          <p:nvSpPr>
            <p:cNvPr id="493587" name="Line 28"/>
            <p:cNvSpPr>
              <a:spLocks noChangeShapeType="1"/>
            </p:cNvSpPr>
            <p:nvPr/>
          </p:nvSpPr>
          <p:spPr bwMode="auto">
            <a:xfrm rot="7946277" flipH="1">
              <a:off x="1217" y="2356"/>
              <a:ext cx="1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3588" name="Line 29"/>
            <p:cNvSpPr>
              <a:spLocks noChangeShapeType="1"/>
            </p:cNvSpPr>
            <p:nvPr/>
          </p:nvSpPr>
          <p:spPr bwMode="auto">
            <a:xfrm rot="20334484" flipH="1">
              <a:off x="2430" y="1945"/>
              <a:ext cx="1" cy="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3589" name="Line 30"/>
            <p:cNvSpPr>
              <a:spLocks noChangeShapeType="1"/>
            </p:cNvSpPr>
            <p:nvPr/>
          </p:nvSpPr>
          <p:spPr bwMode="auto">
            <a:xfrm rot="13808489" flipH="1">
              <a:off x="1167" y="1838"/>
              <a:ext cx="1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3590" name="Line 31"/>
            <p:cNvSpPr>
              <a:spLocks noChangeShapeType="1"/>
            </p:cNvSpPr>
            <p:nvPr/>
          </p:nvSpPr>
          <p:spPr bwMode="auto">
            <a:xfrm rot="2961586">
              <a:off x="1130" y="952"/>
              <a:ext cx="1" cy="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3591" name="Line 32"/>
            <p:cNvSpPr>
              <a:spLocks noChangeShapeType="1"/>
            </p:cNvSpPr>
            <p:nvPr/>
          </p:nvSpPr>
          <p:spPr bwMode="auto">
            <a:xfrm rot="-9074551">
              <a:off x="2372" y="1318"/>
              <a:ext cx="1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3592" name="Line 33"/>
            <p:cNvSpPr>
              <a:spLocks noChangeShapeType="1"/>
            </p:cNvSpPr>
            <p:nvPr/>
          </p:nvSpPr>
          <p:spPr bwMode="auto">
            <a:xfrm rot="-3516422">
              <a:off x="1292" y="1473"/>
              <a:ext cx="1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900" y="1808"/>
              <a:ext cx="144" cy="140"/>
              <a:chOff x="900" y="1840"/>
              <a:chExt cx="144" cy="140"/>
            </a:xfrm>
          </p:grpSpPr>
          <p:sp>
            <p:nvSpPr>
              <p:cNvPr id="493615" name="Oval 35"/>
              <p:cNvSpPr>
                <a:spLocks noChangeArrowheads="1"/>
              </p:cNvSpPr>
              <p:nvPr/>
            </p:nvSpPr>
            <p:spPr bwMode="auto">
              <a:xfrm>
                <a:off x="900" y="1840"/>
                <a:ext cx="144" cy="140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3616" name="Line 36"/>
              <p:cNvSpPr>
                <a:spLocks noChangeShapeType="1"/>
              </p:cNvSpPr>
              <p:nvPr/>
            </p:nvSpPr>
            <p:spPr bwMode="auto">
              <a:xfrm rot="-5400000">
                <a:off x="972" y="1848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7" name="Group 37"/>
            <p:cNvGrpSpPr>
              <a:grpSpLocks/>
            </p:cNvGrpSpPr>
            <p:nvPr/>
          </p:nvGrpSpPr>
          <p:grpSpPr bwMode="auto">
            <a:xfrm>
              <a:off x="1476" y="2316"/>
              <a:ext cx="144" cy="144"/>
              <a:chOff x="1632" y="2424"/>
              <a:chExt cx="144" cy="144"/>
            </a:xfrm>
          </p:grpSpPr>
          <p:sp>
            <p:nvSpPr>
              <p:cNvPr id="493612" name="Oval 38"/>
              <p:cNvSpPr>
                <a:spLocks noChangeArrowheads="1"/>
              </p:cNvSpPr>
              <p:nvPr/>
            </p:nvSpPr>
            <p:spPr bwMode="auto">
              <a:xfrm>
                <a:off x="1632" y="2424"/>
                <a:ext cx="144" cy="144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3613" name="Line 39"/>
              <p:cNvSpPr>
                <a:spLocks noChangeShapeType="1"/>
              </p:cNvSpPr>
              <p:nvPr/>
            </p:nvSpPr>
            <p:spPr bwMode="auto">
              <a:xfrm>
                <a:off x="1704" y="2424"/>
                <a:ext cx="0" cy="12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3614" name="Line 40"/>
              <p:cNvSpPr>
                <a:spLocks noChangeShapeType="1"/>
              </p:cNvSpPr>
              <p:nvPr/>
            </p:nvSpPr>
            <p:spPr bwMode="auto">
              <a:xfrm rot="-5400000">
                <a:off x="1704" y="2424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2388" y="1380"/>
              <a:ext cx="156" cy="144"/>
              <a:chOff x="2364" y="1380"/>
              <a:chExt cx="156" cy="144"/>
            </a:xfrm>
          </p:grpSpPr>
          <p:sp>
            <p:nvSpPr>
              <p:cNvPr id="493609" name="Oval 42"/>
              <p:cNvSpPr>
                <a:spLocks noChangeArrowheads="1"/>
              </p:cNvSpPr>
              <p:nvPr/>
            </p:nvSpPr>
            <p:spPr bwMode="auto">
              <a:xfrm>
                <a:off x="2364" y="1380"/>
                <a:ext cx="144" cy="144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3610" name="Line 43"/>
              <p:cNvSpPr>
                <a:spLocks noChangeShapeType="1"/>
              </p:cNvSpPr>
              <p:nvPr/>
            </p:nvSpPr>
            <p:spPr bwMode="auto">
              <a:xfrm>
                <a:off x="2448" y="138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3611" name="Line 44"/>
              <p:cNvSpPr>
                <a:spLocks noChangeShapeType="1"/>
              </p:cNvSpPr>
              <p:nvPr/>
            </p:nvSpPr>
            <p:spPr bwMode="auto">
              <a:xfrm rot="-5400000">
                <a:off x="2448" y="138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9" name="Group 45"/>
            <p:cNvGrpSpPr>
              <a:grpSpLocks/>
            </p:cNvGrpSpPr>
            <p:nvPr/>
          </p:nvGrpSpPr>
          <p:grpSpPr bwMode="auto">
            <a:xfrm>
              <a:off x="1476" y="852"/>
              <a:ext cx="144" cy="144"/>
              <a:chOff x="1632" y="744"/>
              <a:chExt cx="144" cy="144"/>
            </a:xfrm>
          </p:grpSpPr>
          <p:sp>
            <p:nvSpPr>
              <p:cNvPr id="493606" name="Oval 46"/>
              <p:cNvSpPr>
                <a:spLocks noChangeArrowheads="1"/>
              </p:cNvSpPr>
              <p:nvPr/>
            </p:nvSpPr>
            <p:spPr bwMode="auto">
              <a:xfrm>
                <a:off x="1632" y="744"/>
                <a:ext cx="144" cy="144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3607" name="Line 47"/>
              <p:cNvSpPr>
                <a:spLocks noChangeShapeType="1"/>
              </p:cNvSpPr>
              <p:nvPr/>
            </p:nvSpPr>
            <p:spPr bwMode="auto">
              <a:xfrm>
                <a:off x="1704" y="744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3608" name="Line 48"/>
              <p:cNvSpPr>
                <a:spLocks noChangeShapeType="1"/>
              </p:cNvSpPr>
              <p:nvPr/>
            </p:nvSpPr>
            <p:spPr bwMode="auto">
              <a:xfrm rot="-5400000">
                <a:off x="1704" y="744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0" name="Group 49"/>
            <p:cNvGrpSpPr>
              <a:grpSpLocks/>
            </p:cNvGrpSpPr>
            <p:nvPr/>
          </p:nvGrpSpPr>
          <p:grpSpPr bwMode="auto">
            <a:xfrm>
              <a:off x="900" y="1368"/>
              <a:ext cx="156" cy="156"/>
              <a:chOff x="924" y="1368"/>
              <a:chExt cx="156" cy="156"/>
            </a:xfrm>
          </p:grpSpPr>
          <p:sp>
            <p:nvSpPr>
              <p:cNvPr id="493603" name="Oval 50"/>
              <p:cNvSpPr>
                <a:spLocks noChangeArrowheads="1"/>
              </p:cNvSpPr>
              <p:nvPr/>
            </p:nvSpPr>
            <p:spPr bwMode="auto">
              <a:xfrm>
                <a:off x="924" y="1368"/>
                <a:ext cx="144" cy="144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3604" name="Line 51"/>
              <p:cNvSpPr>
                <a:spLocks noChangeShapeType="1"/>
              </p:cNvSpPr>
              <p:nvPr/>
            </p:nvSpPr>
            <p:spPr bwMode="auto">
              <a:xfrm>
                <a:off x="1008" y="138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3605" name="Line 52"/>
              <p:cNvSpPr>
                <a:spLocks noChangeShapeType="1"/>
              </p:cNvSpPr>
              <p:nvPr/>
            </p:nvSpPr>
            <p:spPr bwMode="auto">
              <a:xfrm rot="-5400000">
                <a:off x="1008" y="138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1" name="Group 53"/>
            <p:cNvGrpSpPr>
              <a:grpSpLocks/>
            </p:cNvGrpSpPr>
            <p:nvPr/>
          </p:nvGrpSpPr>
          <p:grpSpPr bwMode="auto">
            <a:xfrm>
              <a:off x="1584" y="2064"/>
              <a:ext cx="248" cy="208"/>
              <a:chOff x="1584" y="2064"/>
              <a:chExt cx="248" cy="208"/>
            </a:xfrm>
          </p:grpSpPr>
          <p:sp>
            <p:nvSpPr>
              <p:cNvPr id="493600" name="Line 54"/>
              <p:cNvSpPr>
                <a:spLocks noChangeShapeType="1"/>
              </p:cNvSpPr>
              <p:nvPr/>
            </p:nvSpPr>
            <p:spPr bwMode="auto">
              <a:xfrm flipH="1">
                <a:off x="1680" y="211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3601" name="Line 55"/>
              <p:cNvSpPr>
                <a:spLocks noChangeShapeType="1"/>
              </p:cNvSpPr>
              <p:nvPr/>
            </p:nvSpPr>
            <p:spPr bwMode="auto">
              <a:xfrm rot="5400000" flipH="1">
                <a:off x="1704" y="208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3602" name="Freeform 56"/>
              <p:cNvSpPr>
                <a:spLocks/>
              </p:cNvSpPr>
              <p:nvPr/>
            </p:nvSpPr>
            <p:spPr bwMode="auto">
              <a:xfrm>
                <a:off x="1584" y="2064"/>
                <a:ext cx="248" cy="208"/>
              </a:xfrm>
              <a:custGeom>
                <a:avLst/>
                <a:gdLst>
                  <a:gd name="T0" fmla="*/ 0 w 248"/>
                  <a:gd name="T1" fmla="*/ 112 h 208"/>
                  <a:gd name="T2" fmla="*/ 48 w 248"/>
                  <a:gd name="T3" fmla="*/ 16 h 208"/>
                  <a:gd name="T4" fmla="*/ 192 w 248"/>
                  <a:gd name="T5" fmla="*/ 16 h 208"/>
                  <a:gd name="T6" fmla="*/ 240 w 248"/>
                  <a:gd name="T7" fmla="*/ 112 h 208"/>
                  <a:gd name="T8" fmla="*/ 240 w 248"/>
                  <a:gd name="T9" fmla="*/ 160 h 208"/>
                  <a:gd name="T10" fmla="*/ 192 w 248"/>
                  <a:gd name="T11" fmla="*/ 208 h 2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8"/>
                  <a:gd name="T19" fmla="*/ 0 h 208"/>
                  <a:gd name="T20" fmla="*/ 248 w 248"/>
                  <a:gd name="T21" fmla="*/ 208 h 2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8" h="208">
                    <a:moveTo>
                      <a:pt x="0" y="112"/>
                    </a:moveTo>
                    <a:cubicBezTo>
                      <a:pt x="8" y="72"/>
                      <a:pt x="16" y="32"/>
                      <a:pt x="48" y="16"/>
                    </a:cubicBezTo>
                    <a:cubicBezTo>
                      <a:pt x="80" y="0"/>
                      <a:pt x="160" y="0"/>
                      <a:pt x="192" y="16"/>
                    </a:cubicBezTo>
                    <a:cubicBezTo>
                      <a:pt x="224" y="32"/>
                      <a:pt x="232" y="88"/>
                      <a:pt x="240" y="112"/>
                    </a:cubicBezTo>
                    <a:cubicBezTo>
                      <a:pt x="248" y="136"/>
                      <a:pt x="248" y="144"/>
                      <a:pt x="240" y="160"/>
                    </a:cubicBezTo>
                    <a:cubicBezTo>
                      <a:pt x="232" y="176"/>
                      <a:pt x="200" y="200"/>
                      <a:pt x="192" y="208"/>
                    </a:cubicBezTo>
                  </a:path>
                </a:pathLst>
              </a:custGeom>
              <a:noFill/>
              <a:ln w="38100" cap="sq">
                <a:solidFill>
                  <a:srgbClr val="00FFCC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93599" name="Freeform 57"/>
            <p:cNvSpPr>
              <a:spLocks/>
            </p:cNvSpPr>
            <p:nvPr/>
          </p:nvSpPr>
          <p:spPr bwMode="auto">
            <a:xfrm>
              <a:off x="1584" y="1104"/>
              <a:ext cx="240" cy="208"/>
            </a:xfrm>
            <a:custGeom>
              <a:avLst/>
              <a:gdLst>
                <a:gd name="T0" fmla="*/ 192 w 240"/>
                <a:gd name="T1" fmla="*/ 208 h 208"/>
                <a:gd name="T2" fmla="*/ 240 w 240"/>
                <a:gd name="T3" fmla="*/ 112 h 208"/>
                <a:gd name="T4" fmla="*/ 192 w 240"/>
                <a:gd name="T5" fmla="*/ 16 h 208"/>
                <a:gd name="T6" fmla="*/ 96 w 240"/>
                <a:gd name="T7" fmla="*/ 16 h 208"/>
                <a:gd name="T8" fmla="*/ 48 w 240"/>
                <a:gd name="T9" fmla="*/ 64 h 208"/>
                <a:gd name="T10" fmla="*/ 0 w 240"/>
                <a:gd name="T11" fmla="*/ 112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"/>
                <a:gd name="T19" fmla="*/ 0 h 208"/>
                <a:gd name="T20" fmla="*/ 240 w 240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" h="208">
                  <a:moveTo>
                    <a:pt x="192" y="208"/>
                  </a:moveTo>
                  <a:cubicBezTo>
                    <a:pt x="216" y="176"/>
                    <a:pt x="240" y="144"/>
                    <a:pt x="240" y="112"/>
                  </a:cubicBezTo>
                  <a:cubicBezTo>
                    <a:pt x="240" y="80"/>
                    <a:pt x="216" y="32"/>
                    <a:pt x="192" y="16"/>
                  </a:cubicBezTo>
                  <a:cubicBezTo>
                    <a:pt x="168" y="0"/>
                    <a:pt x="120" y="8"/>
                    <a:pt x="96" y="16"/>
                  </a:cubicBezTo>
                  <a:cubicBezTo>
                    <a:pt x="72" y="24"/>
                    <a:pt x="64" y="48"/>
                    <a:pt x="48" y="64"/>
                  </a:cubicBezTo>
                  <a:cubicBezTo>
                    <a:pt x="32" y="80"/>
                    <a:pt x="16" y="96"/>
                    <a:pt x="0" y="112"/>
                  </a:cubicBezTo>
                </a:path>
              </a:pathLst>
            </a:custGeom>
            <a:noFill/>
            <a:ln w="28575" cap="sq">
              <a:solidFill>
                <a:srgbClr val="00FF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93575" name="Text Box 58"/>
          <p:cNvSpPr txBox="1">
            <a:spLocks noChangeArrowheads="1"/>
          </p:cNvSpPr>
          <p:nvPr/>
        </p:nvSpPr>
        <p:spPr bwMode="auto">
          <a:xfrm>
            <a:off x="136525" y="4891088"/>
            <a:ext cx="4381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表</a:t>
            </a:r>
          </a:p>
          <a:p>
            <a:pPr>
              <a:spcBef>
                <a:spcPct val="50000"/>
              </a:spcBef>
            </a:pPr>
            <a:r>
              <a:rPr lang="zh-TW" altLang="en-US" sz="2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618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6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Success the Successful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24836" cy="49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3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C070D-16C7-4D76-BE5B-85CB1C1906CC}" type="slidenum">
              <a:rPr lang="en-US" altLang="zh-TW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762974" name="Rectangle 9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smtClean="0"/>
              <a:t>系統基模七：</a:t>
            </a:r>
            <a:r>
              <a:rPr lang="zh-TW" altLang="en-US" sz="3200" smtClean="0"/>
              <a:t>共同的悲劇</a:t>
            </a:r>
          </a:p>
        </p:txBody>
      </p:sp>
      <p:grpSp>
        <p:nvGrpSpPr>
          <p:cNvPr id="2" name="Group 95"/>
          <p:cNvGrpSpPr>
            <a:grpSpLocks/>
          </p:cNvGrpSpPr>
          <p:nvPr/>
        </p:nvGrpSpPr>
        <p:grpSpPr bwMode="auto">
          <a:xfrm>
            <a:off x="0" y="4495800"/>
            <a:ext cx="4953000" cy="1955800"/>
            <a:chOff x="0" y="2832"/>
            <a:chExt cx="3120" cy="1232"/>
          </a:xfrm>
        </p:grpSpPr>
        <p:sp>
          <p:nvSpPr>
            <p:cNvPr id="33875" name="Text Box 96"/>
            <p:cNvSpPr txBox="1">
              <a:spLocks noChangeArrowheads="1"/>
            </p:cNvSpPr>
            <p:nvPr/>
          </p:nvSpPr>
          <p:spPr bwMode="auto">
            <a:xfrm>
              <a:off x="0" y="2832"/>
              <a:ext cx="166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zh-TW" altLang="en-US" sz="2400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變數行為</a:t>
              </a:r>
              <a:r>
                <a:rPr lang="en-US" altLang="zh-TW" sz="2400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:</a:t>
              </a:r>
            </a:p>
          </p:txBody>
        </p:sp>
        <p:sp>
          <p:nvSpPr>
            <p:cNvPr id="33876" name="Line 97"/>
            <p:cNvSpPr>
              <a:spLocks noChangeShapeType="1"/>
            </p:cNvSpPr>
            <p:nvPr/>
          </p:nvSpPr>
          <p:spPr bwMode="auto">
            <a:xfrm>
              <a:off x="296" y="3824"/>
              <a:ext cx="2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77" name="Text Box 98"/>
            <p:cNvSpPr txBox="1">
              <a:spLocks noChangeArrowheads="1"/>
            </p:cNvSpPr>
            <p:nvPr/>
          </p:nvSpPr>
          <p:spPr bwMode="auto">
            <a:xfrm>
              <a:off x="2340" y="3776"/>
              <a:ext cx="67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時間</a:t>
              </a:r>
            </a:p>
          </p:txBody>
        </p:sp>
        <p:sp>
          <p:nvSpPr>
            <p:cNvPr id="33878" name="Text Box 99"/>
            <p:cNvSpPr txBox="1">
              <a:spLocks noChangeArrowheads="1"/>
            </p:cNvSpPr>
            <p:nvPr/>
          </p:nvSpPr>
          <p:spPr bwMode="auto">
            <a:xfrm>
              <a:off x="1784" y="3042"/>
              <a:ext cx="96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全部利益</a:t>
              </a:r>
            </a:p>
          </p:txBody>
        </p:sp>
        <p:sp>
          <p:nvSpPr>
            <p:cNvPr id="33879" name="Text Box 100"/>
            <p:cNvSpPr txBox="1">
              <a:spLocks noChangeArrowheads="1"/>
            </p:cNvSpPr>
            <p:nvPr/>
          </p:nvSpPr>
          <p:spPr bwMode="auto">
            <a:xfrm>
              <a:off x="1352" y="3438"/>
              <a:ext cx="96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個別利益</a:t>
              </a:r>
            </a:p>
          </p:txBody>
        </p:sp>
        <p:sp>
          <p:nvSpPr>
            <p:cNvPr id="33880" name="Freeform 101"/>
            <p:cNvSpPr>
              <a:spLocks/>
            </p:cNvSpPr>
            <p:nvPr/>
          </p:nvSpPr>
          <p:spPr bwMode="auto">
            <a:xfrm>
              <a:off x="296" y="3399"/>
              <a:ext cx="2496" cy="386"/>
            </a:xfrm>
            <a:custGeom>
              <a:avLst/>
              <a:gdLst>
                <a:gd name="T0" fmla="*/ 0 w 2112"/>
                <a:gd name="T1" fmla="*/ 79 h 656"/>
                <a:gd name="T2" fmla="*/ 1124 w 2112"/>
                <a:gd name="T3" fmla="*/ 67 h 656"/>
                <a:gd name="T4" fmla="*/ 2245 w 2112"/>
                <a:gd name="T5" fmla="*/ 9 h 656"/>
                <a:gd name="T6" fmla="*/ 3371 w 2112"/>
                <a:gd name="T7" fmla="*/ 9 h 656"/>
                <a:gd name="T8" fmla="*/ 4120 w 2112"/>
                <a:gd name="T9" fmla="*/ 50 h 6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12"/>
                <a:gd name="T16" fmla="*/ 0 h 656"/>
                <a:gd name="T17" fmla="*/ 2112 w 2112"/>
                <a:gd name="T18" fmla="*/ 656 h 6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12" h="656">
                  <a:moveTo>
                    <a:pt x="0" y="656"/>
                  </a:moveTo>
                  <a:cubicBezTo>
                    <a:pt x="192" y="656"/>
                    <a:pt x="384" y="656"/>
                    <a:pt x="576" y="560"/>
                  </a:cubicBezTo>
                  <a:cubicBezTo>
                    <a:pt x="768" y="464"/>
                    <a:pt x="960" y="160"/>
                    <a:pt x="1152" y="80"/>
                  </a:cubicBezTo>
                  <a:cubicBezTo>
                    <a:pt x="1344" y="0"/>
                    <a:pt x="1568" y="24"/>
                    <a:pt x="1728" y="80"/>
                  </a:cubicBezTo>
                  <a:cubicBezTo>
                    <a:pt x="1888" y="136"/>
                    <a:pt x="2000" y="276"/>
                    <a:pt x="2112" y="41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3" name="Group 102"/>
            <p:cNvGrpSpPr>
              <a:grpSpLocks/>
            </p:cNvGrpSpPr>
            <p:nvPr/>
          </p:nvGrpSpPr>
          <p:grpSpPr bwMode="auto">
            <a:xfrm>
              <a:off x="296" y="3024"/>
              <a:ext cx="2544" cy="652"/>
              <a:chOff x="344" y="3001"/>
              <a:chExt cx="2544" cy="811"/>
            </a:xfrm>
          </p:grpSpPr>
          <p:sp>
            <p:nvSpPr>
              <p:cNvPr id="33883" name="Freeform 103"/>
              <p:cNvSpPr>
                <a:spLocks/>
              </p:cNvSpPr>
              <p:nvPr/>
            </p:nvSpPr>
            <p:spPr bwMode="auto">
              <a:xfrm>
                <a:off x="344" y="3044"/>
                <a:ext cx="1946" cy="768"/>
              </a:xfrm>
              <a:custGeom>
                <a:avLst/>
                <a:gdLst>
                  <a:gd name="T0" fmla="*/ 0 w 2448"/>
                  <a:gd name="T1" fmla="*/ 1146 h 672"/>
                  <a:gd name="T2" fmla="*/ 249 w 2448"/>
                  <a:gd name="T3" fmla="*/ 982 h 672"/>
                  <a:gd name="T4" fmla="*/ 729 w 2448"/>
                  <a:gd name="T5" fmla="*/ 165 h 672"/>
                  <a:gd name="T6" fmla="*/ 978 w 2448"/>
                  <a:gd name="T7" fmla="*/ 0 h 6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48"/>
                  <a:gd name="T13" fmla="*/ 0 h 672"/>
                  <a:gd name="T14" fmla="*/ 2448 w 2448"/>
                  <a:gd name="T15" fmla="*/ 672 h 6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48" h="672">
                    <a:moveTo>
                      <a:pt x="0" y="672"/>
                    </a:moveTo>
                    <a:cubicBezTo>
                      <a:pt x="160" y="672"/>
                      <a:pt x="320" y="672"/>
                      <a:pt x="624" y="576"/>
                    </a:cubicBezTo>
                    <a:cubicBezTo>
                      <a:pt x="928" y="480"/>
                      <a:pt x="1520" y="192"/>
                      <a:pt x="1824" y="96"/>
                    </a:cubicBezTo>
                    <a:cubicBezTo>
                      <a:pt x="2128" y="0"/>
                      <a:pt x="2288" y="0"/>
                      <a:pt x="2448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84" name="Freeform 104"/>
              <p:cNvSpPr>
                <a:spLocks/>
              </p:cNvSpPr>
              <p:nvPr/>
            </p:nvSpPr>
            <p:spPr bwMode="auto">
              <a:xfrm>
                <a:off x="1915" y="3001"/>
                <a:ext cx="973" cy="102"/>
              </a:xfrm>
              <a:custGeom>
                <a:avLst/>
                <a:gdLst>
                  <a:gd name="T0" fmla="*/ 0 w 912"/>
                  <a:gd name="T1" fmla="*/ 122 h 96"/>
                  <a:gd name="T2" fmla="*/ 310 w 912"/>
                  <a:gd name="T3" fmla="*/ 61 h 96"/>
                  <a:gd name="T4" fmla="*/ 1181 w 912"/>
                  <a:gd name="T5" fmla="*/ 0 h 96"/>
                  <a:gd name="T6" fmla="*/ 0 60000 65536"/>
                  <a:gd name="T7" fmla="*/ 0 60000 65536"/>
                  <a:gd name="T8" fmla="*/ 0 60000 65536"/>
                  <a:gd name="T9" fmla="*/ 0 w 912"/>
                  <a:gd name="T10" fmla="*/ 0 h 96"/>
                  <a:gd name="T11" fmla="*/ 912 w 91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2" h="96">
                    <a:moveTo>
                      <a:pt x="0" y="96"/>
                    </a:moveTo>
                    <a:cubicBezTo>
                      <a:pt x="44" y="80"/>
                      <a:pt x="88" y="64"/>
                      <a:pt x="240" y="48"/>
                    </a:cubicBezTo>
                    <a:cubicBezTo>
                      <a:pt x="392" y="32"/>
                      <a:pt x="652" y="16"/>
                      <a:pt x="912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3882" name="Line 105"/>
            <p:cNvSpPr>
              <a:spLocks noChangeShapeType="1"/>
            </p:cNvSpPr>
            <p:nvPr/>
          </p:nvSpPr>
          <p:spPr bwMode="auto">
            <a:xfrm flipV="1">
              <a:off x="288" y="3158"/>
              <a:ext cx="0" cy="7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762986" name="Text Box 106"/>
          <p:cNvSpPr txBox="1">
            <a:spLocks noChangeArrowheads="1"/>
          </p:cNvSpPr>
          <p:nvPr/>
        </p:nvSpPr>
        <p:spPr bwMode="auto">
          <a:xfrm>
            <a:off x="5029200" y="914400"/>
            <a:ext cx="4114800" cy="536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US" altLang="zh-TW" sz="2000">
                <a:solidFill>
                  <a:schemeClr val="tx2"/>
                </a:solidFill>
                <a:latin typeface="華康楷書體W5" pitchFamily="49" charset="-120"/>
                <a:ea typeface="標楷體" pitchFamily="65" charset="-120"/>
              </a:rPr>
              <a:t>․</a:t>
            </a:r>
            <a:r>
              <a:rPr lang="zh-TW" altLang="en-US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描述：</a:t>
            </a:r>
            <a:br>
              <a:rPr lang="zh-TW" altLang="en-US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zh-TW" altLang="en-US" sz="2000">
                <a:solidFill>
                  <a:schemeClr val="tx2"/>
                </a:solidFill>
                <a:latin typeface="華康楷書體W5" pitchFamily="49" charset="-120"/>
                <a:ea typeface="標楷體" pitchFamily="65" charset="-120"/>
              </a:rPr>
              <a:t> 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#1 A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產品線及設計製圖 利益佳 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B</a:t>
            </a:r>
          </a:p>
          <a:p>
            <a:pPr defTabSz="762000"/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    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產品線及設計製圖  利益佳  總</a:t>
            </a:r>
          </a:p>
          <a:p>
            <a:pPr defTabSz="762000"/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    生產活動大   滯延   設計製圖無</a:t>
            </a:r>
          </a:p>
          <a:p>
            <a:pPr defTabSz="762000"/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    明顯不足</a:t>
            </a:r>
          </a:p>
          <a:p>
            <a:pPr defTabSz="762000"/>
            <a:r>
              <a:rPr lang="zh-TW" altLang="en-US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#2 …..  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 </a:t>
            </a:r>
          </a:p>
          <a:p>
            <a:pPr defTabSz="762000">
              <a:lnSpc>
                <a:spcPct val="80000"/>
              </a:lnSpc>
            </a:pP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#5 A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產品線及設計製圖  利益佳 </a:t>
            </a: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B</a:t>
            </a:r>
          </a:p>
          <a:p>
            <a:pPr defTabSz="762000"/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   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產品線及設計製圖  利益佳  總</a:t>
            </a:r>
          </a:p>
          <a:p>
            <a:pPr defTabSz="762000"/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   生產活動更大  設計製圖終現不</a:t>
            </a:r>
          </a:p>
          <a:p>
            <a:pPr defTabSz="762000"/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   足   利益呈現衰減</a:t>
            </a:r>
          </a:p>
          <a:p>
            <a:pPr defTabSz="762000"/>
            <a:r>
              <a:rPr lang="en-US" altLang="zh-TW" sz="2000">
                <a:solidFill>
                  <a:schemeClr val="tx2"/>
                </a:solidFill>
                <a:latin typeface="華康楷書體W5" pitchFamily="49" charset="-120"/>
                <a:ea typeface="標楷體" pitchFamily="65" charset="-120"/>
              </a:rPr>
              <a:t>․</a:t>
            </a:r>
            <a:r>
              <a:rPr lang="zh-TW" altLang="en-US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警訊：</a:t>
            </a:r>
            <a:br>
              <a:rPr lang="zh-TW" altLang="en-US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zh-TW" altLang="en-US" sz="2000">
                <a:solidFill>
                  <a:schemeClr val="tx2"/>
                </a:solidFill>
                <a:latin typeface="華康楷書體W5" pitchFamily="49" charset="-120"/>
                <a:ea typeface="標楷體" pitchFamily="65" charset="-120"/>
              </a:rPr>
              <a:t>　</a:t>
            </a:r>
            <a:r>
              <a:rPr lang="zh-TW" altLang="en-US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過去豐盛情況，己漸行漸遠</a:t>
            </a:r>
            <a:br>
              <a:rPr lang="zh-TW" altLang="en-US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zh-TW" altLang="en-US" sz="2000">
                <a:solidFill>
                  <a:schemeClr val="tx2"/>
                </a:solidFill>
                <a:latin typeface="華康楷書體W5" pitchFamily="49" charset="-120"/>
                <a:ea typeface="標楷體" pitchFamily="65" charset="-120"/>
              </a:rPr>
              <a:t>　</a:t>
            </a:r>
            <a:r>
              <a:rPr lang="zh-TW" altLang="en-US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必須更加努力，以獲取利益</a:t>
            </a:r>
          </a:p>
          <a:p>
            <a:pPr defTabSz="762000"/>
            <a:r>
              <a:rPr lang="en-US" altLang="zh-TW" sz="2000">
                <a:solidFill>
                  <a:schemeClr val="tx2"/>
                </a:solidFill>
                <a:latin typeface="華康楷書體W5" pitchFamily="49" charset="-120"/>
                <a:ea typeface="標楷體" pitchFamily="65" charset="-120"/>
              </a:rPr>
              <a:t>․</a:t>
            </a:r>
            <a:r>
              <a:rPr lang="zh-TW" altLang="en-US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對策：</a:t>
            </a:r>
            <a:br>
              <a:rPr lang="zh-TW" altLang="en-US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zh-TW" altLang="en-US" sz="2000">
                <a:solidFill>
                  <a:schemeClr val="tx2"/>
                </a:solidFill>
                <a:latin typeface="華康楷書體W5" pitchFamily="49" charset="-120"/>
                <a:ea typeface="標楷體" pitchFamily="65" charset="-120"/>
              </a:rPr>
              <a:t>　</a:t>
            </a:r>
            <a:r>
              <a:rPr lang="zh-TW" altLang="en-US" sz="20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設計調節机制，管理共同資源</a:t>
            </a:r>
            <a:br>
              <a:rPr lang="zh-TW" altLang="en-US" sz="20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zh-TW" altLang="en-US" sz="2000">
                <a:solidFill>
                  <a:srgbClr val="FF3300"/>
                </a:solidFill>
                <a:latin typeface="華康楷書體W5" pitchFamily="49" charset="-120"/>
                <a:ea typeface="標楷體" pitchFamily="65" charset="-120"/>
              </a:rPr>
              <a:t>　</a:t>
            </a:r>
            <a:r>
              <a:rPr lang="zh-TW" altLang="en-US" sz="20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教育訓練，自我管制，同儕壓力</a:t>
            </a:r>
          </a:p>
        </p:txBody>
      </p:sp>
      <p:grpSp>
        <p:nvGrpSpPr>
          <p:cNvPr id="4" name="Group 107"/>
          <p:cNvGrpSpPr>
            <a:grpSpLocks/>
          </p:cNvGrpSpPr>
          <p:nvPr/>
        </p:nvGrpSpPr>
        <p:grpSpPr bwMode="auto">
          <a:xfrm>
            <a:off x="3848100" y="3314700"/>
            <a:ext cx="228600" cy="219075"/>
            <a:chOff x="3744" y="1056"/>
            <a:chExt cx="192" cy="192"/>
          </a:xfrm>
        </p:grpSpPr>
        <p:sp>
          <p:nvSpPr>
            <p:cNvPr id="33872" name="Oval 108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rgbClr val="DADADA"/>
            </a:solidFill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73" name="Line 109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74" name="Line 110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" name="Group 111"/>
          <p:cNvGrpSpPr>
            <a:grpSpLocks/>
          </p:cNvGrpSpPr>
          <p:nvPr/>
        </p:nvGrpSpPr>
        <p:grpSpPr bwMode="auto">
          <a:xfrm>
            <a:off x="3848100" y="2295525"/>
            <a:ext cx="228600" cy="219075"/>
            <a:chOff x="3744" y="1056"/>
            <a:chExt cx="192" cy="192"/>
          </a:xfrm>
        </p:grpSpPr>
        <p:sp>
          <p:nvSpPr>
            <p:cNvPr id="33869" name="Oval 112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rgbClr val="DADADA"/>
            </a:solidFill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70" name="Line 113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71" name="Line 114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3801" name="Text Box 115"/>
          <p:cNvSpPr txBox="1">
            <a:spLocks noChangeArrowheads="1"/>
          </p:cNvSpPr>
          <p:nvPr/>
        </p:nvSpPr>
        <p:spPr bwMode="auto">
          <a:xfrm>
            <a:off x="3276600" y="1143000"/>
            <a:ext cx="1752600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設計人力極限</a:t>
            </a:r>
          </a:p>
        </p:txBody>
      </p:sp>
      <p:sp>
        <p:nvSpPr>
          <p:cNvPr id="33802" name="Text Box 116"/>
          <p:cNvSpPr txBox="1">
            <a:spLocks noChangeArrowheads="1"/>
          </p:cNvSpPr>
          <p:nvPr/>
        </p:nvSpPr>
        <p:spPr bwMode="auto">
          <a:xfrm>
            <a:off x="342900" y="1219200"/>
            <a:ext cx="1066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solidFill>
                  <a:schemeClr val="tx2"/>
                </a:solidFill>
                <a:latin typeface="華康楷書體W5" pitchFamily="49" charset="-120"/>
                <a:ea typeface="標楷體" pitchFamily="65" charset="-120"/>
              </a:rPr>
              <a:t>結構：</a:t>
            </a:r>
          </a:p>
        </p:txBody>
      </p:sp>
      <p:sp>
        <p:nvSpPr>
          <p:cNvPr id="33803" name="Oval 117"/>
          <p:cNvSpPr>
            <a:spLocks noChangeArrowheads="1"/>
          </p:cNvSpPr>
          <p:nvPr/>
        </p:nvSpPr>
        <p:spPr bwMode="auto">
          <a:xfrm>
            <a:off x="1733550" y="1390650"/>
            <a:ext cx="1600200" cy="1143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6" name="Group 118"/>
          <p:cNvGrpSpPr>
            <a:grpSpLocks/>
          </p:cNvGrpSpPr>
          <p:nvPr/>
        </p:nvGrpSpPr>
        <p:grpSpPr bwMode="auto">
          <a:xfrm>
            <a:off x="990600" y="3314700"/>
            <a:ext cx="228600" cy="219075"/>
            <a:chOff x="3744" y="1056"/>
            <a:chExt cx="192" cy="192"/>
          </a:xfrm>
        </p:grpSpPr>
        <p:sp>
          <p:nvSpPr>
            <p:cNvPr id="33866" name="Oval 119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rgbClr val="DADADA"/>
            </a:solidFill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67" name="Line 120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68" name="Line 121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7" name="Group 122"/>
          <p:cNvGrpSpPr>
            <a:grpSpLocks/>
          </p:cNvGrpSpPr>
          <p:nvPr/>
        </p:nvGrpSpPr>
        <p:grpSpPr bwMode="auto">
          <a:xfrm>
            <a:off x="990600" y="2295525"/>
            <a:ext cx="228600" cy="219075"/>
            <a:chOff x="3744" y="1056"/>
            <a:chExt cx="192" cy="192"/>
          </a:xfrm>
        </p:grpSpPr>
        <p:sp>
          <p:nvSpPr>
            <p:cNvPr id="33863" name="Oval 123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rgbClr val="DADADA"/>
            </a:solidFill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64" name="Line 124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65" name="Line 125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8" name="Group 126"/>
          <p:cNvGrpSpPr>
            <a:grpSpLocks/>
          </p:cNvGrpSpPr>
          <p:nvPr/>
        </p:nvGrpSpPr>
        <p:grpSpPr bwMode="auto">
          <a:xfrm>
            <a:off x="2209800" y="2362200"/>
            <a:ext cx="228600" cy="217488"/>
            <a:chOff x="3744" y="1056"/>
            <a:chExt cx="192" cy="192"/>
          </a:xfrm>
        </p:grpSpPr>
        <p:sp>
          <p:nvSpPr>
            <p:cNvPr id="33860" name="Oval 127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rgbClr val="DADADA"/>
            </a:solidFill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61" name="Line 128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62" name="Line 129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3807" name="Line 130"/>
          <p:cNvSpPr>
            <a:spLocks noChangeShapeType="1"/>
          </p:cNvSpPr>
          <p:nvPr/>
        </p:nvSpPr>
        <p:spPr bwMode="auto">
          <a:xfrm rot="1565255" flipH="1">
            <a:off x="1851025" y="1589088"/>
            <a:ext cx="1588" cy="146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8" name="Oval 131"/>
          <p:cNvSpPr>
            <a:spLocks noChangeArrowheads="1"/>
          </p:cNvSpPr>
          <p:nvPr/>
        </p:nvSpPr>
        <p:spPr bwMode="auto">
          <a:xfrm>
            <a:off x="1676400" y="3276600"/>
            <a:ext cx="1600200" cy="1143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9" name="Line 132"/>
          <p:cNvSpPr>
            <a:spLocks noChangeShapeType="1"/>
          </p:cNvSpPr>
          <p:nvPr/>
        </p:nvSpPr>
        <p:spPr bwMode="auto">
          <a:xfrm rot="-2443239" flipH="1" flipV="1">
            <a:off x="1816100" y="4097338"/>
            <a:ext cx="1588" cy="146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10" name="Freeform 133"/>
          <p:cNvSpPr>
            <a:spLocks/>
          </p:cNvSpPr>
          <p:nvPr/>
        </p:nvSpPr>
        <p:spPr bwMode="auto">
          <a:xfrm flipV="1">
            <a:off x="723900" y="3822700"/>
            <a:ext cx="304800" cy="177800"/>
          </a:xfrm>
          <a:custGeom>
            <a:avLst/>
            <a:gdLst>
              <a:gd name="T0" fmla="*/ 0 w 192"/>
              <a:gd name="T1" fmla="*/ 2147483647 h 112"/>
              <a:gd name="T2" fmla="*/ 2147483647 w 192"/>
              <a:gd name="T3" fmla="*/ 2147483647 h 112"/>
              <a:gd name="T4" fmla="*/ 2147483647 w 192"/>
              <a:gd name="T5" fmla="*/ 2147483647 h 112"/>
              <a:gd name="T6" fmla="*/ 0 60000 65536"/>
              <a:gd name="T7" fmla="*/ 0 60000 65536"/>
              <a:gd name="T8" fmla="*/ 0 60000 65536"/>
              <a:gd name="T9" fmla="*/ 0 w 192"/>
              <a:gd name="T10" fmla="*/ 0 h 112"/>
              <a:gd name="T11" fmla="*/ 192 w 192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12">
                <a:moveTo>
                  <a:pt x="0" y="112"/>
                </a:moveTo>
                <a:cubicBezTo>
                  <a:pt x="8" y="72"/>
                  <a:pt x="16" y="32"/>
                  <a:pt x="48" y="16"/>
                </a:cubicBezTo>
                <a:cubicBezTo>
                  <a:pt x="80" y="0"/>
                  <a:pt x="136" y="8"/>
                  <a:pt x="192" y="1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9" name="Group 134"/>
          <p:cNvGrpSpPr>
            <a:grpSpLocks/>
          </p:cNvGrpSpPr>
          <p:nvPr/>
        </p:nvGrpSpPr>
        <p:grpSpPr bwMode="auto">
          <a:xfrm>
            <a:off x="3048000" y="3276600"/>
            <a:ext cx="228600" cy="217488"/>
            <a:chOff x="3744" y="1056"/>
            <a:chExt cx="192" cy="192"/>
          </a:xfrm>
        </p:grpSpPr>
        <p:sp>
          <p:nvSpPr>
            <p:cNvPr id="33857" name="Oval 135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rgbClr val="DADADA"/>
            </a:solidFill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58" name="Line 136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59" name="Line 137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3812" name="Line 138"/>
          <p:cNvSpPr>
            <a:spLocks noChangeShapeType="1"/>
          </p:cNvSpPr>
          <p:nvPr/>
        </p:nvSpPr>
        <p:spPr bwMode="auto">
          <a:xfrm rot="12351997" flipH="1">
            <a:off x="3240088" y="2209800"/>
            <a:ext cx="1587" cy="146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13" name="Oval 139"/>
          <p:cNvSpPr>
            <a:spLocks noChangeArrowheads="1"/>
          </p:cNvSpPr>
          <p:nvPr/>
        </p:nvSpPr>
        <p:spPr bwMode="auto">
          <a:xfrm>
            <a:off x="1714500" y="1390650"/>
            <a:ext cx="1600200" cy="1143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14" name="Text Box 140"/>
          <p:cNvSpPr txBox="1">
            <a:spLocks noChangeArrowheads="1"/>
          </p:cNvSpPr>
          <p:nvPr/>
        </p:nvSpPr>
        <p:spPr bwMode="auto">
          <a:xfrm>
            <a:off x="2971800" y="3581400"/>
            <a:ext cx="1466850" cy="4079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Ｂ品的利益</a:t>
            </a:r>
          </a:p>
        </p:txBody>
      </p:sp>
      <p:sp>
        <p:nvSpPr>
          <p:cNvPr id="33815" name="Text Box 141"/>
          <p:cNvSpPr txBox="1">
            <a:spLocks noChangeArrowheads="1"/>
          </p:cNvSpPr>
          <p:nvPr/>
        </p:nvSpPr>
        <p:spPr bwMode="auto">
          <a:xfrm>
            <a:off x="661988" y="3657600"/>
            <a:ext cx="1319212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Ｂ品生產</a:t>
            </a:r>
          </a:p>
        </p:txBody>
      </p:sp>
      <p:sp>
        <p:nvSpPr>
          <p:cNvPr id="33816" name="Text Box 142"/>
          <p:cNvSpPr txBox="1">
            <a:spLocks noChangeArrowheads="1"/>
          </p:cNvSpPr>
          <p:nvPr/>
        </p:nvSpPr>
        <p:spPr bwMode="auto">
          <a:xfrm>
            <a:off x="661988" y="1731963"/>
            <a:ext cx="1524000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Ａ品生產</a:t>
            </a:r>
          </a:p>
        </p:txBody>
      </p:sp>
      <p:sp>
        <p:nvSpPr>
          <p:cNvPr id="33817" name="Text Box 143"/>
          <p:cNvSpPr txBox="1">
            <a:spLocks noChangeArrowheads="1"/>
          </p:cNvSpPr>
          <p:nvPr/>
        </p:nvSpPr>
        <p:spPr bwMode="auto">
          <a:xfrm>
            <a:off x="2813050" y="1731963"/>
            <a:ext cx="1663700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Ａ品的利益</a:t>
            </a:r>
          </a:p>
        </p:txBody>
      </p:sp>
      <p:sp>
        <p:nvSpPr>
          <p:cNvPr id="33818" name="Text Box 144"/>
          <p:cNvSpPr txBox="1">
            <a:spLocks noChangeArrowheads="1"/>
          </p:cNvSpPr>
          <p:nvPr/>
        </p:nvSpPr>
        <p:spPr bwMode="auto">
          <a:xfrm>
            <a:off x="319088" y="2636838"/>
            <a:ext cx="1524000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全部活動</a:t>
            </a:r>
          </a:p>
        </p:txBody>
      </p:sp>
      <p:sp>
        <p:nvSpPr>
          <p:cNvPr id="33819" name="Text Box 145"/>
          <p:cNvSpPr txBox="1">
            <a:spLocks noChangeArrowheads="1"/>
          </p:cNvSpPr>
          <p:nvPr/>
        </p:nvSpPr>
        <p:spPr bwMode="auto">
          <a:xfrm>
            <a:off x="3200400" y="2636838"/>
            <a:ext cx="1752600" cy="5937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16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個別對設計製圖所得到的支援</a:t>
            </a:r>
          </a:p>
        </p:txBody>
      </p:sp>
      <p:cxnSp>
        <p:nvCxnSpPr>
          <p:cNvPr id="33820" name="AutoShape 146"/>
          <p:cNvCxnSpPr>
            <a:cxnSpLocks noChangeShapeType="1"/>
          </p:cNvCxnSpPr>
          <p:nvPr/>
        </p:nvCxnSpPr>
        <p:spPr bwMode="auto">
          <a:xfrm>
            <a:off x="1828800" y="2895600"/>
            <a:ext cx="135731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graphicFrame>
        <p:nvGraphicFramePr>
          <p:cNvPr id="33794" name="Object 147"/>
          <p:cNvGraphicFramePr>
            <a:graphicFrameLocks noChangeAspect="1"/>
          </p:cNvGraphicFramePr>
          <p:nvPr/>
        </p:nvGraphicFramePr>
        <p:xfrm>
          <a:off x="2060575" y="2744788"/>
          <a:ext cx="1143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點陣圖影像" r:id="rId3" imgW="114467" imgH="285866" progId="Paint.Picture">
                  <p:embed/>
                </p:oleObj>
              </mc:Choice>
              <mc:Fallback>
                <p:oleObj name="點陣圖影像" r:id="rId3" imgW="114467" imgH="285866" progId="Paint.Picture">
                  <p:embed/>
                  <p:pic>
                    <p:nvPicPr>
                      <p:cNvPr id="0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575" y="2744788"/>
                        <a:ext cx="114300" cy="2857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148"/>
          <p:cNvGrpSpPr>
            <a:grpSpLocks/>
          </p:cNvGrpSpPr>
          <p:nvPr/>
        </p:nvGrpSpPr>
        <p:grpSpPr bwMode="auto">
          <a:xfrm>
            <a:off x="2098675" y="4171950"/>
            <a:ext cx="228600" cy="217488"/>
            <a:chOff x="3744" y="1056"/>
            <a:chExt cx="192" cy="192"/>
          </a:xfrm>
        </p:grpSpPr>
        <p:sp>
          <p:nvSpPr>
            <p:cNvPr id="33854" name="Oval 149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rgbClr val="DADADA"/>
            </a:solidFill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55" name="Line 150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56" name="Line 151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1" name="Group 152"/>
          <p:cNvGrpSpPr>
            <a:grpSpLocks/>
          </p:cNvGrpSpPr>
          <p:nvPr/>
        </p:nvGrpSpPr>
        <p:grpSpPr bwMode="auto">
          <a:xfrm>
            <a:off x="2098675" y="3352800"/>
            <a:ext cx="228600" cy="217488"/>
            <a:chOff x="3744" y="1056"/>
            <a:chExt cx="192" cy="192"/>
          </a:xfrm>
        </p:grpSpPr>
        <p:sp>
          <p:nvSpPr>
            <p:cNvPr id="33851" name="Oval 153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rgbClr val="DADADA"/>
            </a:solidFill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52" name="Line 154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53" name="Line 155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2" name="Group 156"/>
          <p:cNvGrpSpPr>
            <a:grpSpLocks/>
          </p:cNvGrpSpPr>
          <p:nvPr/>
        </p:nvGrpSpPr>
        <p:grpSpPr bwMode="auto">
          <a:xfrm>
            <a:off x="2098675" y="1485900"/>
            <a:ext cx="228600" cy="219075"/>
            <a:chOff x="3744" y="1056"/>
            <a:chExt cx="192" cy="192"/>
          </a:xfrm>
        </p:grpSpPr>
        <p:sp>
          <p:nvSpPr>
            <p:cNvPr id="33848" name="Oval 157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rgbClr val="DADADA"/>
            </a:solidFill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49" name="Line 158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50" name="Line 159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3" name="Group 160"/>
          <p:cNvGrpSpPr>
            <a:grpSpLocks/>
          </p:cNvGrpSpPr>
          <p:nvPr/>
        </p:nvGrpSpPr>
        <p:grpSpPr bwMode="auto">
          <a:xfrm>
            <a:off x="2365375" y="2705100"/>
            <a:ext cx="228600" cy="222250"/>
            <a:chOff x="4512" y="1033"/>
            <a:chExt cx="234" cy="228"/>
          </a:xfrm>
        </p:grpSpPr>
        <p:sp>
          <p:nvSpPr>
            <p:cNvPr id="33846" name="Oval 161"/>
            <p:cNvSpPr>
              <a:spLocks noChangeArrowheads="1"/>
            </p:cNvSpPr>
            <p:nvPr/>
          </p:nvSpPr>
          <p:spPr bwMode="auto">
            <a:xfrm>
              <a:off x="4512" y="1033"/>
              <a:ext cx="234" cy="228"/>
            </a:xfrm>
            <a:prstGeom prst="ellipse">
              <a:avLst/>
            </a:prstGeom>
            <a:solidFill>
              <a:srgbClr val="DADADA"/>
            </a:solidFill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47" name="Line 162"/>
            <p:cNvSpPr>
              <a:spLocks noChangeShapeType="1"/>
            </p:cNvSpPr>
            <p:nvPr/>
          </p:nvSpPr>
          <p:spPr bwMode="auto">
            <a:xfrm rot="-5400000">
              <a:off x="4629" y="1030"/>
              <a:ext cx="0" cy="23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cxnSp>
        <p:nvCxnSpPr>
          <p:cNvPr id="33825" name="AutoShape 163"/>
          <p:cNvCxnSpPr>
            <a:cxnSpLocks noChangeShapeType="1"/>
            <a:stCxn id="33815" idx="0"/>
            <a:endCxn id="33818" idx="2"/>
          </p:cNvCxnSpPr>
          <p:nvPr/>
        </p:nvCxnSpPr>
        <p:spPr bwMode="auto">
          <a:xfrm flipH="1" flipV="1">
            <a:off x="1081088" y="3046413"/>
            <a:ext cx="241300" cy="6111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6" name="AutoShape 164"/>
          <p:cNvCxnSpPr>
            <a:cxnSpLocks noChangeShapeType="1"/>
            <a:stCxn id="33818" idx="0"/>
            <a:endCxn id="33816" idx="2"/>
          </p:cNvCxnSpPr>
          <p:nvPr/>
        </p:nvCxnSpPr>
        <p:spPr bwMode="auto">
          <a:xfrm flipV="1">
            <a:off x="1081088" y="2233613"/>
            <a:ext cx="342900" cy="4032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33827" name="AutoShape 165"/>
          <p:cNvCxnSpPr>
            <a:cxnSpLocks noChangeShapeType="1"/>
          </p:cNvCxnSpPr>
          <p:nvPr/>
        </p:nvCxnSpPr>
        <p:spPr bwMode="auto">
          <a:xfrm>
            <a:off x="3581400" y="2133600"/>
            <a:ext cx="431800" cy="495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33828" name="AutoShape 166"/>
          <p:cNvCxnSpPr>
            <a:cxnSpLocks noChangeShapeType="1"/>
          </p:cNvCxnSpPr>
          <p:nvPr/>
        </p:nvCxnSpPr>
        <p:spPr bwMode="auto">
          <a:xfrm flipH="1">
            <a:off x="3581400" y="3200400"/>
            <a:ext cx="371475" cy="3508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29" name="Line 167"/>
          <p:cNvSpPr>
            <a:spLocks noChangeShapeType="1"/>
          </p:cNvSpPr>
          <p:nvPr/>
        </p:nvSpPr>
        <p:spPr bwMode="auto">
          <a:xfrm rot="7974880" flipV="1">
            <a:off x="3066256" y="3428207"/>
            <a:ext cx="1587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30" name="Line 168"/>
          <p:cNvSpPr>
            <a:spLocks noChangeShapeType="1"/>
          </p:cNvSpPr>
          <p:nvPr/>
        </p:nvSpPr>
        <p:spPr bwMode="auto">
          <a:xfrm flipV="1">
            <a:off x="4667250" y="165735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4" name="Group 169"/>
          <p:cNvGrpSpPr>
            <a:grpSpLocks/>
          </p:cNvGrpSpPr>
          <p:nvPr/>
        </p:nvGrpSpPr>
        <p:grpSpPr bwMode="auto">
          <a:xfrm>
            <a:off x="2286000" y="1752600"/>
            <a:ext cx="381000" cy="377825"/>
            <a:chOff x="1200" y="528"/>
            <a:chExt cx="240" cy="238"/>
          </a:xfrm>
        </p:grpSpPr>
        <p:sp>
          <p:nvSpPr>
            <p:cNvPr id="33843" name="Line 170"/>
            <p:cNvSpPr>
              <a:spLocks noChangeShapeType="1"/>
            </p:cNvSpPr>
            <p:nvPr/>
          </p:nvSpPr>
          <p:spPr bwMode="auto">
            <a:xfrm flipH="1">
              <a:off x="1329" y="628"/>
              <a:ext cx="0" cy="138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44" name="Line 171"/>
            <p:cNvSpPr>
              <a:spLocks noChangeShapeType="1"/>
            </p:cNvSpPr>
            <p:nvPr/>
          </p:nvSpPr>
          <p:spPr bwMode="auto">
            <a:xfrm rot="5400000" flipH="1">
              <a:off x="1329" y="625"/>
              <a:ext cx="0" cy="144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45" name="Freeform 172"/>
            <p:cNvSpPr>
              <a:spLocks/>
            </p:cNvSpPr>
            <p:nvPr/>
          </p:nvSpPr>
          <p:spPr bwMode="auto">
            <a:xfrm>
              <a:off x="1200" y="528"/>
              <a:ext cx="240" cy="208"/>
            </a:xfrm>
            <a:custGeom>
              <a:avLst/>
              <a:gdLst>
                <a:gd name="T0" fmla="*/ 192 w 240"/>
                <a:gd name="T1" fmla="*/ 208 h 208"/>
                <a:gd name="T2" fmla="*/ 240 w 240"/>
                <a:gd name="T3" fmla="*/ 112 h 208"/>
                <a:gd name="T4" fmla="*/ 192 w 240"/>
                <a:gd name="T5" fmla="*/ 16 h 208"/>
                <a:gd name="T6" fmla="*/ 96 w 240"/>
                <a:gd name="T7" fmla="*/ 16 h 208"/>
                <a:gd name="T8" fmla="*/ 48 w 240"/>
                <a:gd name="T9" fmla="*/ 64 h 208"/>
                <a:gd name="T10" fmla="*/ 0 w 240"/>
                <a:gd name="T11" fmla="*/ 112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"/>
                <a:gd name="T19" fmla="*/ 0 h 208"/>
                <a:gd name="T20" fmla="*/ 240 w 240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" h="208">
                  <a:moveTo>
                    <a:pt x="192" y="208"/>
                  </a:moveTo>
                  <a:cubicBezTo>
                    <a:pt x="216" y="176"/>
                    <a:pt x="240" y="144"/>
                    <a:pt x="240" y="112"/>
                  </a:cubicBezTo>
                  <a:cubicBezTo>
                    <a:pt x="240" y="80"/>
                    <a:pt x="216" y="32"/>
                    <a:pt x="192" y="16"/>
                  </a:cubicBezTo>
                  <a:cubicBezTo>
                    <a:pt x="168" y="0"/>
                    <a:pt x="120" y="8"/>
                    <a:pt x="96" y="16"/>
                  </a:cubicBezTo>
                  <a:cubicBezTo>
                    <a:pt x="72" y="24"/>
                    <a:pt x="64" y="48"/>
                    <a:pt x="48" y="64"/>
                  </a:cubicBezTo>
                  <a:cubicBezTo>
                    <a:pt x="32" y="80"/>
                    <a:pt x="16" y="96"/>
                    <a:pt x="0" y="112"/>
                  </a:cubicBezTo>
                </a:path>
              </a:pathLst>
            </a:custGeom>
            <a:noFill/>
            <a:ln w="28575" cap="sq">
              <a:solidFill>
                <a:srgbClr val="00FF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5" name="Group 173"/>
          <p:cNvGrpSpPr>
            <a:grpSpLocks/>
          </p:cNvGrpSpPr>
          <p:nvPr/>
        </p:nvGrpSpPr>
        <p:grpSpPr bwMode="auto">
          <a:xfrm>
            <a:off x="2362200" y="3657600"/>
            <a:ext cx="393700" cy="330200"/>
            <a:chOff x="1584" y="2064"/>
            <a:chExt cx="248" cy="208"/>
          </a:xfrm>
        </p:grpSpPr>
        <p:sp>
          <p:nvSpPr>
            <p:cNvPr id="33840" name="Line 174"/>
            <p:cNvSpPr>
              <a:spLocks noChangeShapeType="1"/>
            </p:cNvSpPr>
            <p:nvPr/>
          </p:nvSpPr>
          <p:spPr bwMode="auto">
            <a:xfrm flipH="1">
              <a:off x="1680" y="2112"/>
              <a:ext cx="0" cy="96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41" name="Line 175"/>
            <p:cNvSpPr>
              <a:spLocks noChangeShapeType="1"/>
            </p:cNvSpPr>
            <p:nvPr/>
          </p:nvSpPr>
          <p:spPr bwMode="auto">
            <a:xfrm rot="5400000" flipH="1">
              <a:off x="1704" y="2088"/>
              <a:ext cx="0" cy="144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42" name="Freeform 176"/>
            <p:cNvSpPr>
              <a:spLocks/>
            </p:cNvSpPr>
            <p:nvPr/>
          </p:nvSpPr>
          <p:spPr bwMode="auto">
            <a:xfrm>
              <a:off x="1584" y="2064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00FF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6" name="Group 177"/>
          <p:cNvGrpSpPr>
            <a:grpSpLocks/>
          </p:cNvGrpSpPr>
          <p:nvPr/>
        </p:nvGrpSpPr>
        <p:grpSpPr bwMode="auto">
          <a:xfrm>
            <a:off x="2743200" y="2514600"/>
            <a:ext cx="381000" cy="330200"/>
            <a:chOff x="1104" y="1104"/>
            <a:chExt cx="240" cy="208"/>
          </a:xfrm>
        </p:grpSpPr>
        <p:sp>
          <p:nvSpPr>
            <p:cNvPr id="33838" name="Line 178"/>
            <p:cNvSpPr>
              <a:spLocks noChangeShapeType="1"/>
            </p:cNvSpPr>
            <p:nvPr/>
          </p:nvSpPr>
          <p:spPr bwMode="auto">
            <a:xfrm rot="-5400000">
              <a:off x="1246" y="1184"/>
              <a:ext cx="0" cy="96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39" name="Freeform 179"/>
            <p:cNvSpPr>
              <a:spLocks/>
            </p:cNvSpPr>
            <p:nvPr/>
          </p:nvSpPr>
          <p:spPr bwMode="auto">
            <a:xfrm>
              <a:off x="1104" y="1104"/>
              <a:ext cx="240" cy="208"/>
            </a:xfrm>
            <a:custGeom>
              <a:avLst/>
              <a:gdLst>
                <a:gd name="T0" fmla="*/ 192 w 240"/>
                <a:gd name="T1" fmla="*/ 208 h 208"/>
                <a:gd name="T2" fmla="*/ 240 w 240"/>
                <a:gd name="T3" fmla="*/ 112 h 208"/>
                <a:gd name="T4" fmla="*/ 192 w 240"/>
                <a:gd name="T5" fmla="*/ 16 h 208"/>
                <a:gd name="T6" fmla="*/ 96 w 240"/>
                <a:gd name="T7" fmla="*/ 16 h 208"/>
                <a:gd name="T8" fmla="*/ 48 w 240"/>
                <a:gd name="T9" fmla="*/ 64 h 208"/>
                <a:gd name="T10" fmla="*/ 0 w 240"/>
                <a:gd name="T11" fmla="*/ 112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"/>
                <a:gd name="T19" fmla="*/ 0 h 208"/>
                <a:gd name="T20" fmla="*/ 240 w 240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" h="208">
                  <a:moveTo>
                    <a:pt x="192" y="208"/>
                  </a:moveTo>
                  <a:cubicBezTo>
                    <a:pt x="216" y="176"/>
                    <a:pt x="240" y="144"/>
                    <a:pt x="240" y="112"/>
                  </a:cubicBezTo>
                  <a:cubicBezTo>
                    <a:pt x="240" y="80"/>
                    <a:pt x="216" y="32"/>
                    <a:pt x="192" y="16"/>
                  </a:cubicBezTo>
                  <a:cubicBezTo>
                    <a:pt x="168" y="0"/>
                    <a:pt x="120" y="8"/>
                    <a:pt x="96" y="16"/>
                  </a:cubicBezTo>
                  <a:cubicBezTo>
                    <a:pt x="72" y="24"/>
                    <a:pt x="64" y="48"/>
                    <a:pt x="48" y="64"/>
                  </a:cubicBezTo>
                  <a:cubicBezTo>
                    <a:pt x="32" y="80"/>
                    <a:pt x="16" y="96"/>
                    <a:pt x="0" y="112"/>
                  </a:cubicBezTo>
                </a:path>
              </a:pathLst>
            </a:custGeom>
            <a:noFill/>
            <a:ln w="28575" cap="sq">
              <a:solidFill>
                <a:srgbClr val="00FF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7" name="Group 180"/>
          <p:cNvGrpSpPr>
            <a:grpSpLocks/>
          </p:cNvGrpSpPr>
          <p:nvPr/>
        </p:nvGrpSpPr>
        <p:grpSpPr bwMode="auto">
          <a:xfrm>
            <a:off x="2667000" y="2971800"/>
            <a:ext cx="393700" cy="330200"/>
            <a:chOff x="2160" y="1632"/>
            <a:chExt cx="248" cy="208"/>
          </a:xfrm>
        </p:grpSpPr>
        <p:sp>
          <p:nvSpPr>
            <p:cNvPr id="33836" name="Line 181"/>
            <p:cNvSpPr>
              <a:spLocks noChangeShapeType="1"/>
            </p:cNvSpPr>
            <p:nvPr/>
          </p:nvSpPr>
          <p:spPr bwMode="auto">
            <a:xfrm rot="-5400000">
              <a:off x="2283" y="1727"/>
              <a:ext cx="0" cy="11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37" name="Freeform 182"/>
            <p:cNvSpPr>
              <a:spLocks/>
            </p:cNvSpPr>
            <p:nvPr/>
          </p:nvSpPr>
          <p:spPr bwMode="auto">
            <a:xfrm>
              <a:off x="2160" y="1632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00FF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3835" name="Text Box 183"/>
          <p:cNvSpPr txBox="1">
            <a:spLocks noChangeArrowheads="1"/>
          </p:cNvSpPr>
          <p:nvPr/>
        </p:nvSpPr>
        <p:spPr bwMode="auto">
          <a:xfrm>
            <a:off x="0" y="5208588"/>
            <a:ext cx="4381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利</a:t>
            </a:r>
          </a:p>
          <a:p>
            <a:pPr>
              <a:spcBef>
                <a:spcPct val="50000"/>
              </a:spcBef>
            </a:pPr>
            <a:r>
              <a:rPr lang="zh-TW" altLang="en-US" sz="2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629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98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Tragedy of the Commons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92" y="1412776"/>
            <a:ext cx="8604448" cy="483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74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08C04-5EC9-459A-8D82-D0ACFF9B7BCC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系統基模</a:t>
            </a:r>
            <a:r>
              <a:rPr lang="en-US" altLang="zh-TW" smtClean="0"/>
              <a:t>(Archetypes)</a:t>
            </a:r>
          </a:p>
        </p:txBody>
      </p:sp>
      <p:sp>
        <p:nvSpPr>
          <p:cNvPr id="755715" name="Text Box 3"/>
          <p:cNvSpPr txBox="1">
            <a:spLocks noChangeArrowheads="1"/>
          </p:cNvSpPr>
          <p:nvPr/>
        </p:nvSpPr>
        <p:spPr bwMode="auto">
          <a:xfrm>
            <a:off x="762000" y="1143000"/>
            <a:ext cx="8001000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系統的基本模組，即問題背後的</a:t>
            </a:r>
            <a:r>
              <a:rPr lang="zh-TW" altLang="en-US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大結構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。熟悉系統基模是組織將系統觀點應用於實務的第一步。系統基模的主要目的是重新調整我們的認知，以使我們看出</a:t>
            </a:r>
            <a:r>
              <a:rPr lang="zh-TW" altLang="en-US" sz="2400" b="1" u="sng">
                <a:latin typeface="標楷體" pitchFamily="65" charset="-120"/>
                <a:ea typeface="標楷體" pitchFamily="65" charset="-120"/>
              </a:rPr>
              <a:t>結構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的運作，和看到結構中的</a:t>
            </a:r>
            <a:r>
              <a:rPr lang="zh-TW" altLang="en-US" sz="2400" b="1" u="sng">
                <a:latin typeface="標楷體" pitchFamily="65" charset="-120"/>
                <a:ea typeface="標楷體" pitchFamily="65" charset="-120"/>
              </a:rPr>
              <a:t>槓桿點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755716" name="Text Box 4"/>
          <p:cNvSpPr txBox="1">
            <a:spLocks noChangeArrowheads="1"/>
          </p:cNvSpPr>
          <p:nvPr/>
        </p:nvSpPr>
        <p:spPr bwMode="auto">
          <a:xfrm>
            <a:off x="971550" y="2708275"/>
            <a:ext cx="36893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兩個最常發生的系統基模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:</a:t>
            </a:r>
          </a:p>
        </p:txBody>
      </p:sp>
      <p:sp>
        <p:nvSpPr>
          <p:cNvPr id="755717" name="Text Box 5"/>
          <p:cNvSpPr txBox="1">
            <a:spLocks noChangeArrowheads="1"/>
          </p:cNvSpPr>
          <p:nvPr/>
        </p:nvSpPr>
        <p:spPr bwMode="auto">
          <a:xfrm>
            <a:off x="1042988" y="3213100"/>
            <a:ext cx="485140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TW" altLang="en-US" sz="2800" b="1">
                <a:solidFill>
                  <a:srgbClr val="99FF99"/>
                </a:solidFill>
                <a:latin typeface="Times New Roman" pitchFamily="18" charset="0"/>
                <a:ea typeface="標楷體" pitchFamily="65" charset="-120"/>
              </a:rPr>
              <a:t>成長上限</a:t>
            </a:r>
            <a:r>
              <a:rPr lang="en-US" altLang="zh-TW" sz="2800" b="1">
                <a:solidFill>
                  <a:srgbClr val="99FF99"/>
                </a:solidFill>
                <a:latin typeface="Times New Roman" pitchFamily="18" charset="0"/>
                <a:ea typeface="標楷體" pitchFamily="65" charset="-120"/>
              </a:rPr>
              <a:t>(Limits To Growth)</a:t>
            </a:r>
          </a:p>
          <a:p>
            <a:r>
              <a:rPr lang="zh-TW" altLang="en-US" sz="2800" b="1">
                <a:solidFill>
                  <a:srgbClr val="99FF99"/>
                </a:solidFill>
                <a:latin typeface="Times New Roman" pitchFamily="18" charset="0"/>
                <a:ea typeface="標楷體" pitchFamily="65" charset="-120"/>
              </a:rPr>
              <a:t>捨本逐末</a:t>
            </a:r>
            <a:r>
              <a:rPr lang="en-US" altLang="zh-TW" sz="2800" b="1">
                <a:solidFill>
                  <a:srgbClr val="99FF99"/>
                </a:solidFill>
                <a:latin typeface="Times New Roman" pitchFamily="18" charset="0"/>
                <a:ea typeface="標楷體" pitchFamily="65" charset="-120"/>
              </a:rPr>
              <a:t>(Shifting the Burden)</a:t>
            </a:r>
            <a:endParaRPr lang="en-US" altLang="zh-TW">
              <a:solidFill>
                <a:srgbClr val="99FF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55718" name="Text Box 6"/>
          <p:cNvSpPr txBox="1">
            <a:spLocks noChangeArrowheads="1"/>
          </p:cNvSpPr>
          <p:nvPr/>
        </p:nvSpPr>
        <p:spPr bwMode="auto">
          <a:xfrm>
            <a:off x="179388" y="4221163"/>
            <a:ext cx="8713787" cy="2101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其他的系統基模</a:t>
            </a:r>
            <a:r>
              <a:rPr lang="en-US" altLang="zh-TW" sz="2200" b="1"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反應遲緩的調節環路</a:t>
            </a:r>
            <a:r>
              <a:rPr kumimoji="0" lang="zh-TW" altLang="en-US" sz="2200"/>
              <a:t>（</a:t>
            </a:r>
            <a:r>
              <a:rPr kumimoji="0" lang="en-US" altLang="zh-TW" sz="2200"/>
              <a:t>Delayed Balancing Process</a:t>
            </a:r>
            <a:r>
              <a:rPr kumimoji="0" lang="zh-TW" altLang="en-US" sz="2200"/>
              <a:t>）</a:t>
            </a:r>
            <a:r>
              <a:rPr lang="zh-TW" altLang="en-US" sz="2200" b="1">
                <a:latin typeface="Times New Roman" pitchFamily="18" charset="0"/>
                <a:ea typeface="標楷體" pitchFamily="65" charset="-120"/>
              </a:rPr>
              <a:t>、目標侵蝕</a:t>
            </a:r>
            <a:r>
              <a:rPr kumimoji="0" lang="zh-TW" altLang="en-US" sz="2200"/>
              <a:t>（</a:t>
            </a:r>
            <a:r>
              <a:rPr kumimoji="0" lang="en-US" altLang="zh-TW" sz="2200"/>
              <a:t>Eroding Goals</a:t>
            </a:r>
            <a:r>
              <a:rPr kumimoji="0" lang="zh-TW" altLang="en-US" sz="2200"/>
              <a:t>）</a:t>
            </a:r>
            <a:r>
              <a:rPr lang="zh-TW" altLang="en-US" sz="2200" b="1">
                <a:latin typeface="Times New Roman" pitchFamily="18" charset="0"/>
                <a:ea typeface="標楷體" pitchFamily="65" charset="-120"/>
              </a:rPr>
              <a:t>、惡性競爭</a:t>
            </a:r>
            <a:r>
              <a:rPr kumimoji="0" lang="zh-TW" altLang="en-US" sz="2200"/>
              <a:t>（</a:t>
            </a:r>
            <a:r>
              <a:rPr kumimoji="0" lang="en-US" altLang="zh-TW" sz="2200"/>
              <a:t>Escalation</a:t>
            </a:r>
            <a:r>
              <a:rPr kumimoji="0" lang="zh-TW" altLang="en-US" sz="2200"/>
              <a:t>）</a:t>
            </a:r>
            <a:r>
              <a:rPr lang="zh-TW" altLang="en-US" sz="2200" b="1">
                <a:latin typeface="Times New Roman" pitchFamily="18" charset="0"/>
                <a:ea typeface="標楷體" pitchFamily="65" charset="-120"/>
              </a:rPr>
              <a:t>、富者愈富 </a:t>
            </a:r>
            <a:r>
              <a:rPr kumimoji="0" lang="zh-TW" altLang="en-US" sz="2200"/>
              <a:t>（</a:t>
            </a:r>
            <a:r>
              <a:rPr kumimoji="0" lang="en-US" altLang="zh-TW" sz="2200"/>
              <a:t>Success to Successful</a:t>
            </a:r>
            <a:r>
              <a:rPr kumimoji="0" lang="zh-TW" altLang="en-US" sz="2200"/>
              <a:t>）</a:t>
            </a:r>
            <a:r>
              <a:rPr lang="zh-TW" altLang="en-US" sz="2200" b="1">
                <a:latin typeface="Times New Roman" pitchFamily="18" charset="0"/>
                <a:ea typeface="標楷體" pitchFamily="65" charset="-120"/>
              </a:rPr>
              <a:t>、共同的悲劇</a:t>
            </a:r>
            <a:r>
              <a:rPr kumimoji="0" lang="zh-TW" altLang="en-US" sz="2200"/>
              <a:t>（</a:t>
            </a:r>
            <a:r>
              <a:rPr kumimoji="0" lang="en-US" altLang="zh-TW" sz="2200"/>
              <a:t>Tragedy of Commons</a:t>
            </a:r>
            <a:r>
              <a:rPr kumimoji="0" lang="zh-TW" altLang="en-US" sz="2200"/>
              <a:t>）</a:t>
            </a:r>
            <a:r>
              <a:rPr lang="zh-TW" altLang="en-US" sz="2200" b="1">
                <a:latin typeface="Times New Roman" pitchFamily="18" charset="0"/>
                <a:ea typeface="標楷體" pitchFamily="65" charset="-120"/>
              </a:rPr>
              <a:t>、飲酖止渴</a:t>
            </a:r>
            <a:r>
              <a:rPr kumimoji="0" lang="zh-TW" altLang="en-US" sz="2200"/>
              <a:t>（</a:t>
            </a:r>
            <a:r>
              <a:rPr kumimoji="0" lang="en-US" altLang="zh-TW" sz="2200"/>
              <a:t>Fixes the Fail</a:t>
            </a:r>
            <a:r>
              <a:rPr kumimoji="0" lang="zh-TW" altLang="en-US" sz="2200"/>
              <a:t>）</a:t>
            </a:r>
            <a:r>
              <a:rPr lang="zh-TW" altLang="en-US" sz="2200"/>
              <a:t> </a:t>
            </a:r>
            <a:r>
              <a:rPr lang="zh-TW" altLang="en-US" sz="2200" b="1">
                <a:latin typeface="Times New Roman" pitchFamily="18" charset="0"/>
                <a:ea typeface="標楷體" pitchFamily="65" charset="-120"/>
              </a:rPr>
              <a:t>、成長與投資不足</a:t>
            </a:r>
            <a:r>
              <a:rPr kumimoji="0" lang="zh-TW" altLang="en-US" sz="2200"/>
              <a:t>（</a:t>
            </a:r>
            <a:r>
              <a:rPr kumimoji="0" lang="en-US" altLang="zh-TW" sz="2200"/>
              <a:t>Growth and Underinvestment</a:t>
            </a:r>
            <a:r>
              <a:rPr kumimoji="0" lang="zh-TW" altLang="en-US" sz="2200"/>
              <a:t>）</a:t>
            </a:r>
            <a:r>
              <a:rPr lang="zh-TW" altLang="en-US" sz="2200" b="1">
                <a:latin typeface="Times New Roman" pitchFamily="18" charset="0"/>
                <a:ea typeface="標楷體" pitchFamily="65" charset="-120"/>
              </a:rPr>
              <a:t>、意外的敵人。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15" grpId="0" autoUpdateAnimBg="0"/>
      <p:bldP spid="755716" grpId="0" autoUpdateAnimBg="0"/>
      <p:bldP spid="755717" grpId="0" autoUpdateAnimBg="0"/>
      <p:bldP spid="75571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12C69-6473-4752-883B-5BF82B2F03E4}" type="slidenum">
              <a:rPr lang="en-US" altLang="zh-TW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系統基模八：</a:t>
            </a:r>
            <a:r>
              <a:rPr lang="zh-TW" altLang="en-US" sz="3200" smtClean="0">
                <a:solidFill>
                  <a:schemeClr val="tx1"/>
                </a:solidFill>
              </a:rPr>
              <a:t>飲酖止渴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4191000"/>
            <a:ext cx="4552950" cy="1930400"/>
            <a:chOff x="-24" y="2772"/>
            <a:chExt cx="2868" cy="1216"/>
          </a:xfrm>
        </p:grpSpPr>
        <p:sp>
          <p:nvSpPr>
            <p:cNvPr id="34857" name="Text Box 4"/>
            <p:cNvSpPr txBox="1">
              <a:spLocks noChangeArrowheads="1"/>
            </p:cNvSpPr>
            <p:nvPr/>
          </p:nvSpPr>
          <p:spPr bwMode="auto">
            <a:xfrm>
              <a:off x="-24" y="2772"/>
              <a:ext cx="247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  </a:t>
              </a: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變數行為</a:t>
              </a: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:</a:t>
              </a: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44" y="2800"/>
              <a:ext cx="2400" cy="1188"/>
              <a:chOff x="444" y="2800"/>
              <a:chExt cx="2400" cy="1188"/>
            </a:xfrm>
          </p:grpSpPr>
          <p:sp>
            <p:nvSpPr>
              <p:cNvPr id="34860" name="Text Box 6"/>
              <p:cNvSpPr txBox="1">
                <a:spLocks noChangeArrowheads="1"/>
              </p:cNvSpPr>
              <p:nvPr/>
            </p:nvSpPr>
            <p:spPr bwMode="auto">
              <a:xfrm>
                <a:off x="2064" y="3700"/>
                <a:ext cx="768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zh-TW" altLang="en-US" sz="2400">
                    <a:latin typeface="標楷體" pitchFamily="65" charset="-120"/>
                    <a:ea typeface="標楷體" pitchFamily="65" charset="-120"/>
                  </a:rPr>
                  <a:t>時間</a:t>
                </a:r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444" y="2800"/>
                <a:ext cx="2400" cy="1168"/>
                <a:chOff x="444" y="2800"/>
                <a:chExt cx="2400" cy="1168"/>
              </a:xfrm>
            </p:grpSpPr>
            <p:sp>
              <p:nvSpPr>
                <p:cNvPr id="3486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444" y="3048"/>
                  <a:ext cx="0" cy="9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863" name="Line 9"/>
                <p:cNvSpPr>
                  <a:spLocks noChangeShapeType="1"/>
                </p:cNvSpPr>
                <p:nvPr/>
              </p:nvSpPr>
              <p:spPr bwMode="auto">
                <a:xfrm>
                  <a:off x="444" y="3968"/>
                  <a:ext cx="24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864" name="Freeform 10"/>
                <p:cNvSpPr>
                  <a:spLocks/>
                </p:cNvSpPr>
                <p:nvPr/>
              </p:nvSpPr>
              <p:spPr bwMode="auto">
                <a:xfrm>
                  <a:off x="444" y="3688"/>
                  <a:ext cx="240" cy="192"/>
                </a:xfrm>
                <a:custGeom>
                  <a:avLst/>
                  <a:gdLst>
                    <a:gd name="T0" fmla="*/ 0 w 240"/>
                    <a:gd name="T1" fmla="*/ 0 h 192"/>
                    <a:gd name="T2" fmla="*/ 144 w 240"/>
                    <a:gd name="T3" fmla="*/ 48 h 192"/>
                    <a:gd name="T4" fmla="*/ 240 w 240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192"/>
                    <a:gd name="T11" fmla="*/ 240 w 240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192">
                      <a:moveTo>
                        <a:pt x="0" y="0"/>
                      </a:moveTo>
                      <a:cubicBezTo>
                        <a:pt x="52" y="8"/>
                        <a:pt x="104" y="16"/>
                        <a:pt x="144" y="48"/>
                      </a:cubicBezTo>
                      <a:cubicBezTo>
                        <a:pt x="184" y="80"/>
                        <a:pt x="224" y="168"/>
                        <a:pt x="240" y="192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865" name="Freeform 11"/>
                <p:cNvSpPr>
                  <a:spLocks/>
                </p:cNvSpPr>
                <p:nvPr/>
              </p:nvSpPr>
              <p:spPr bwMode="auto">
                <a:xfrm>
                  <a:off x="684" y="3640"/>
                  <a:ext cx="384" cy="240"/>
                </a:xfrm>
                <a:custGeom>
                  <a:avLst/>
                  <a:gdLst>
                    <a:gd name="T0" fmla="*/ 0 w 384"/>
                    <a:gd name="T1" fmla="*/ 240 h 240"/>
                    <a:gd name="T2" fmla="*/ 48 w 384"/>
                    <a:gd name="T3" fmla="*/ 96 h 240"/>
                    <a:gd name="T4" fmla="*/ 192 w 384"/>
                    <a:gd name="T5" fmla="*/ 0 h 240"/>
                    <a:gd name="T6" fmla="*/ 336 w 384"/>
                    <a:gd name="T7" fmla="*/ 96 h 240"/>
                    <a:gd name="T8" fmla="*/ 384 w 384"/>
                    <a:gd name="T9" fmla="*/ 192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4"/>
                    <a:gd name="T16" fmla="*/ 0 h 240"/>
                    <a:gd name="T17" fmla="*/ 384 w 384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4" h="240">
                      <a:moveTo>
                        <a:pt x="0" y="240"/>
                      </a:moveTo>
                      <a:cubicBezTo>
                        <a:pt x="8" y="188"/>
                        <a:pt x="16" y="136"/>
                        <a:pt x="48" y="96"/>
                      </a:cubicBezTo>
                      <a:cubicBezTo>
                        <a:pt x="80" y="56"/>
                        <a:pt x="144" y="0"/>
                        <a:pt x="192" y="0"/>
                      </a:cubicBezTo>
                      <a:cubicBezTo>
                        <a:pt x="240" y="0"/>
                        <a:pt x="304" y="64"/>
                        <a:pt x="336" y="96"/>
                      </a:cubicBezTo>
                      <a:cubicBezTo>
                        <a:pt x="368" y="128"/>
                        <a:pt x="376" y="160"/>
                        <a:pt x="384" y="192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866" name="Freeform 12"/>
                <p:cNvSpPr>
                  <a:spLocks/>
                </p:cNvSpPr>
                <p:nvPr/>
              </p:nvSpPr>
              <p:spPr bwMode="auto">
                <a:xfrm>
                  <a:off x="1068" y="3544"/>
                  <a:ext cx="480" cy="288"/>
                </a:xfrm>
                <a:custGeom>
                  <a:avLst/>
                  <a:gdLst>
                    <a:gd name="T0" fmla="*/ 0 w 480"/>
                    <a:gd name="T1" fmla="*/ 288 h 288"/>
                    <a:gd name="T2" fmla="*/ 96 w 480"/>
                    <a:gd name="T3" fmla="*/ 96 h 288"/>
                    <a:gd name="T4" fmla="*/ 288 w 480"/>
                    <a:gd name="T5" fmla="*/ 0 h 288"/>
                    <a:gd name="T6" fmla="*/ 432 w 480"/>
                    <a:gd name="T7" fmla="*/ 96 h 288"/>
                    <a:gd name="T8" fmla="*/ 480 w 480"/>
                    <a:gd name="T9" fmla="*/ 192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0"/>
                    <a:gd name="T16" fmla="*/ 0 h 288"/>
                    <a:gd name="T17" fmla="*/ 480 w 480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0" h="288">
                      <a:moveTo>
                        <a:pt x="0" y="288"/>
                      </a:moveTo>
                      <a:cubicBezTo>
                        <a:pt x="24" y="216"/>
                        <a:pt x="48" y="144"/>
                        <a:pt x="96" y="96"/>
                      </a:cubicBezTo>
                      <a:cubicBezTo>
                        <a:pt x="144" y="48"/>
                        <a:pt x="232" y="0"/>
                        <a:pt x="288" y="0"/>
                      </a:cubicBezTo>
                      <a:cubicBezTo>
                        <a:pt x="344" y="0"/>
                        <a:pt x="400" y="64"/>
                        <a:pt x="432" y="96"/>
                      </a:cubicBezTo>
                      <a:cubicBezTo>
                        <a:pt x="464" y="128"/>
                        <a:pt x="472" y="160"/>
                        <a:pt x="480" y="192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867" name="Freeform 13"/>
                <p:cNvSpPr>
                  <a:spLocks/>
                </p:cNvSpPr>
                <p:nvPr/>
              </p:nvSpPr>
              <p:spPr bwMode="auto">
                <a:xfrm>
                  <a:off x="1548" y="3392"/>
                  <a:ext cx="480" cy="344"/>
                </a:xfrm>
                <a:custGeom>
                  <a:avLst/>
                  <a:gdLst>
                    <a:gd name="T0" fmla="*/ 0 w 480"/>
                    <a:gd name="T1" fmla="*/ 344 h 344"/>
                    <a:gd name="T2" fmla="*/ 48 w 480"/>
                    <a:gd name="T3" fmla="*/ 152 h 344"/>
                    <a:gd name="T4" fmla="*/ 240 w 480"/>
                    <a:gd name="T5" fmla="*/ 8 h 344"/>
                    <a:gd name="T6" fmla="*/ 432 w 480"/>
                    <a:gd name="T7" fmla="*/ 104 h 344"/>
                    <a:gd name="T8" fmla="*/ 480 w 480"/>
                    <a:gd name="T9" fmla="*/ 200 h 3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0"/>
                    <a:gd name="T16" fmla="*/ 0 h 344"/>
                    <a:gd name="T17" fmla="*/ 480 w 480"/>
                    <a:gd name="T18" fmla="*/ 344 h 3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0" h="344">
                      <a:moveTo>
                        <a:pt x="0" y="344"/>
                      </a:moveTo>
                      <a:cubicBezTo>
                        <a:pt x="4" y="276"/>
                        <a:pt x="8" y="208"/>
                        <a:pt x="48" y="152"/>
                      </a:cubicBezTo>
                      <a:cubicBezTo>
                        <a:pt x="88" y="96"/>
                        <a:pt x="176" y="16"/>
                        <a:pt x="240" y="8"/>
                      </a:cubicBezTo>
                      <a:cubicBezTo>
                        <a:pt x="304" y="0"/>
                        <a:pt x="392" y="72"/>
                        <a:pt x="432" y="104"/>
                      </a:cubicBezTo>
                      <a:cubicBezTo>
                        <a:pt x="472" y="136"/>
                        <a:pt x="476" y="168"/>
                        <a:pt x="480" y="20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868" name="Freeform 14"/>
                <p:cNvSpPr>
                  <a:spLocks/>
                </p:cNvSpPr>
                <p:nvPr/>
              </p:nvSpPr>
              <p:spPr bwMode="auto">
                <a:xfrm>
                  <a:off x="468" y="2800"/>
                  <a:ext cx="2016" cy="896"/>
                </a:xfrm>
                <a:custGeom>
                  <a:avLst/>
                  <a:gdLst>
                    <a:gd name="T0" fmla="*/ 0 w 2256"/>
                    <a:gd name="T1" fmla="*/ 547 h 1056"/>
                    <a:gd name="T2" fmla="*/ 950 w 2256"/>
                    <a:gd name="T3" fmla="*/ 373 h 1056"/>
                    <a:gd name="T4" fmla="*/ 1439 w 2256"/>
                    <a:gd name="T5" fmla="*/ 0 h 1056"/>
                    <a:gd name="T6" fmla="*/ 0 60000 65536"/>
                    <a:gd name="T7" fmla="*/ 0 60000 65536"/>
                    <a:gd name="T8" fmla="*/ 0 60000 65536"/>
                    <a:gd name="T9" fmla="*/ 0 w 2256"/>
                    <a:gd name="T10" fmla="*/ 0 h 1056"/>
                    <a:gd name="T11" fmla="*/ 2256 w 2256"/>
                    <a:gd name="T12" fmla="*/ 1056 h 1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56" h="1056">
                      <a:moveTo>
                        <a:pt x="0" y="1056"/>
                      </a:moveTo>
                      <a:cubicBezTo>
                        <a:pt x="556" y="976"/>
                        <a:pt x="1112" y="896"/>
                        <a:pt x="1488" y="720"/>
                      </a:cubicBezTo>
                      <a:cubicBezTo>
                        <a:pt x="1864" y="544"/>
                        <a:pt x="2060" y="272"/>
                        <a:pt x="2256" y="0"/>
                      </a:cubicBezTo>
                    </a:path>
                  </a:pathLst>
                </a:custGeom>
                <a:noFill/>
                <a:ln w="381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34859" name="Freeform 15"/>
            <p:cNvSpPr>
              <a:spLocks/>
            </p:cNvSpPr>
            <p:nvPr/>
          </p:nvSpPr>
          <p:spPr bwMode="auto">
            <a:xfrm>
              <a:off x="2012" y="2848"/>
              <a:ext cx="464" cy="816"/>
            </a:xfrm>
            <a:custGeom>
              <a:avLst/>
              <a:gdLst>
                <a:gd name="T0" fmla="*/ 16 w 464"/>
                <a:gd name="T1" fmla="*/ 816 h 816"/>
                <a:gd name="T2" fmla="*/ 64 w 464"/>
                <a:gd name="T3" fmla="*/ 576 h 816"/>
                <a:gd name="T4" fmla="*/ 400 w 464"/>
                <a:gd name="T5" fmla="*/ 144 h 816"/>
                <a:gd name="T6" fmla="*/ 448 w 464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4"/>
                <a:gd name="T13" fmla="*/ 0 h 816"/>
                <a:gd name="T14" fmla="*/ 464 w 464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4" h="816">
                  <a:moveTo>
                    <a:pt x="16" y="816"/>
                  </a:moveTo>
                  <a:cubicBezTo>
                    <a:pt x="8" y="752"/>
                    <a:pt x="0" y="688"/>
                    <a:pt x="64" y="576"/>
                  </a:cubicBezTo>
                  <a:cubicBezTo>
                    <a:pt x="128" y="464"/>
                    <a:pt x="336" y="240"/>
                    <a:pt x="400" y="144"/>
                  </a:cubicBezTo>
                  <a:cubicBezTo>
                    <a:pt x="464" y="48"/>
                    <a:pt x="456" y="24"/>
                    <a:pt x="448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763920" name="Text Box 16"/>
          <p:cNvSpPr txBox="1">
            <a:spLocks noChangeArrowheads="1"/>
          </p:cNvSpPr>
          <p:nvPr/>
        </p:nvSpPr>
        <p:spPr bwMode="auto">
          <a:xfrm>
            <a:off x="4572000" y="1295400"/>
            <a:ext cx="4572000" cy="456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US" altLang="zh-TW" sz="2400">
                <a:latin typeface="華康楷書體W5" pitchFamily="49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描述：</a:t>
            </a:r>
            <a:br>
              <a:rPr lang="zh-TW" altLang="en-US" sz="240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400">
                <a:latin typeface="華康楷書體W5" pitchFamily="49" charset="-120"/>
                <a:ea typeface="標楷體" pitchFamily="65" charset="-120"/>
              </a:rPr>
              <a:t> 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#1  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客訴多  賠賞解決  滯延   客戶無明</a:t>
            </a:r>
          </a:p>
          <a:p>
            <a:pPr defTabSz="762000"/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      顯不滿</a:t>
            </a:r>
          </a:p>
          <a:p>
            <a:pPr defTabSz="762000"/>
            <a:r>
              <a:rPr lang="zh-TW" altLang="en-US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#2 …..  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 </a:t>
            </a:r>
          </a:p>
          <a:p>
            <a:pPr defTabSz="762000">
              <a:lnSpc>
                <a:spcPct val="80000"/>
              </a:lnSpc>
            </a:pP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#5 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客訴更多  仍賠賞了事  客戶明顯不</a:t>
            </a:r>
          </a:p>
          <a:p>
            <a:pPr defTabSz="762000">
              <a:lnSpc>
                <a:spcPct val="80000"/>
              </a:lnSpc>
            </a:pP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    滿   客訴更嚴重</a:t>
            </a:r>
            <a:endParaRPr lang="zh-TW" altLang="en-US" sz="2400">
              <a:latin typeface="Times New Roman" pitchFamily="18" charset="0"/>
              <a:ea typeface="標楷體" pitchFamily="65" charset="-120"/>
            </a:endParaRPr>
          </a:p>
          <a:p>
            <a:pPr defTabSz="762000"/>
            <a:r>
              <a:rPr lang="en-US" altLang="zh-TW" sz="2400">
                <a:latin typeface="華康楷書體W5" pitchFamily="49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警訊：</a:t>
            </a:r>
            <a:br>
              <a:rPr lang="zh-TW" altLang="en-US" sz="240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400">
                <a:latin typeface="華康楷書體W5" pitchFamily="49" charset="-120"/>
                <a:ea typeface="標楷體" pitchFamily="65" charset="-120"/>
              </a:rPr>
              <a:t>　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此法在以前似乎總是有效</a:t>
            </a:r>
            <a:br>
              <a:rPr lang="zh-TW" altLang="en-US" sz="240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400">
                <a:latin typeface="華康楷書體W5" pitchFamily="49" charset="-120"/>
                <a:ea typeface="標楷體" pitchFamily="65" charset="-120"/>
              </a:rPr>
              <a:t>　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現在為什麼它不靈光了</a:t>
            </a:r>
          </a:p>
          <a:p>
            <a:pPr defTabSz="762000"/>
            <a:r>
              <a:rPr lang="en-US" altLang="zh-TW" sz="2400">
                <a:latin typeface="華康楷書體W5" pitchFamily="49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對策：</a:t>
            </a:r>
            <a:br>
              <a:rPr lang="zh-TW" altLang="en-US" sz="240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400">
                <a:latin typeface="華康楷書體W5" pitchFamily="49" charset="-120"/>
                <a:ea typeface="標楷體" pitchFamily="65" charset="-120"/>
              </a:rPr>
              <a:t>　</a:t>
            </a:r>
            <a:r>
              <a:rPr lang="zh-TW" altLang="en-US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短期對策用來換取時間</a:t>
            </a:r>
            <a:br>
              <a:rPr lang="zh-TW" altLang="en-US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zh-TW" altLang="en-US" sz="2400">
                <a:solidFill>
                  <a:srgbClr val="FF3300"/>
                </a:solidFill>
                <a:latin typeface="華康楷書體W5" pitchFamily="49" charset="-120"/>
                <a:ea typeface="標楷體" pitchFamily="65" charset="-120"/>
              </a:rPr>
              <a:t>　</a:t>
            </a:r>
            <a:r>
              <a:rPr lang="zh-TW" altLang="en-US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聚焦於長期方案，改善体質</a:t>
            </a:r>
          </a:p>
        </p:txBody>
      </p:sp>
      <p:sp>
        <p:nvSpPr>
          <p:cNvPr id="34823" name="Text Box 17"/>
          <p:cNvSpPr txBox="1">
            <a:spLocks noChangeArrowheads="1"/>
          </p:cNvSpPr>
          <p:nvPr/>
        </p:nvSpPr>
        <p:spPr bwMode="auto">
          <a:xfrm>
            <a:off x="0" y="1162050"/>
            <a:ext cx="14668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800">
                <a:latin typeface="Times New Roman" pitchFamily="18" charset="0"/>
                <a:ea typeface="標楷體" pitchFamily="65" charset="-120"/>
              </a:rPr>
              <a:t>結構：</a:t>
            </a:r>
          </a:p>
        </p:txBody>
      </p:sp>
      <p:sp>
        <p:nvSpPr>
          <p:cNvPr id="34824" name="Oval 18"/>
          <p:cNvSpPr>
            <a:spLocks noChangeArrowheads="1"/>
          </p:cNvSpPr>
          <p:nvPr/>
        </p:nvSpPr>
        <p:spPr bwMode="auto">
          <a:xfrm>
            <a:off x="571500" y="1981200"/>
            <a:ext cx="3810000" cy="1676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825" name="Oval 19"/>
          <p:cNvSpPr>
            <a:spLocks noChangeArrowheads="1"/>
          </p:cNvSpPr>
          <p:nvPr/>
        </p:nvSpPr>
        <p:spPr bwMode="auto">
          <a:xfrm>
            <a:off x="1600200" y="1447800"/>
            <a:ext cx="1752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343150" y="2540000"/>
            <a:ext cx="228600" cy="222250"/>
            <a:chOff x="1296" y="1488"/>
            <a:chExt cx="144" cy="140"/>
          </a:xfrm>
        </p:grpSpPr>
        <p:sp>
          <p:nvSpPr>
            <p:cNvPr id="34855" name="Oval 21"/>
            <p:cNvSpPr>
              <a:spLocks noChangeArrowheads="1"/>
            </p:cNvSpPr>
            <p:nvPr/>
          </p:nvSpPr>
          <p:spPr bwMode="auto">
            <a:xfrm>
              <a:off x="1296" y="1488"/>
              <a:ext cx="144" cy="14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56" name="Line 22"/>
            <p:cNvSpPr>
              <a:spLocks noChangeShapeType="1"/>
            </p:cNvSpPr>
            <p:nvPr/>
          </p:nvSpPr>
          <p:spPr bwMode="auto">
            <a:xfrm rot="-5400000">
              <a:off x="1368" y="1486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343150" y="1466850"/>
            <a:ext cx="228600" cy="228600"/>
            <a:chOff x="3744" y="1056"/>
            <a:chExt cx="192" cy="192"/>
          </a:xfrm>
        </p:grpSpPr>
        <p:sp>
          <p:nvSpPr>
            <p:cNvPr id="34852" name="Oval 24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53" name="Line 25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54" name="Line 26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1143000" y="3200400"/>
            <a:ext cx="228600" cy="228600"/>
            <a:chOff x="3744" y="1056"/>
            <a:chExt cx="192" cy="192"/>
          </a:xfrm>
        </p:grpSpPr>
        <p:sp>
          <p:nvSpPr>
            <p:cNvPr id="34849" name="Oval 28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50" name="Line 29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51" name="Line 30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4829" name="Text Box 31"/>
          <p:cNvSpPr txBox="1">
            <a:spLocks noChangeArrowheads="1"/>
          </p:cNvSpPr>
          <p:nvPr/>
        </p:nvSpPr>
        <p:spPr bwMode="auto">
          <a:xfrm>
            <a:off x="1143000" y="1600200"/>
            <a:ext cx="990600" cy="835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客訴嚴重</a:t>
            </a:r>
          </a:p>
        </p:txBody>
      </p:sp>
      <p:sp>
        <p:nvSpPr>
          <p:cNvPr id="34830" name="Text Box 32"/>
          <p:cNvSpPr txBox="1">
            <a:spLocks noChangeArrowheads="1"/>
          </p:cNvSpPr>
          <p:nvPr/>
        </p:nvSpPr>
        <p:spPr bwMode="auto">
          <a:xfrm>
            <a:off x="2844800" y="1638300"/>
            <a:ext cx="1041400" cy="835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賠賞了事</a:t>
            </a: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3581400" y="3200400"/>
            <a:ext cx="228600" cy="228600"/>
            <a:chOff x="3744" y="1056"/>
            <a:chExt cx="192" cy="192"/>
          </a:xfrm>
        </p:grpSpPr>
        <p:sp>
          <p:nvSpPr>
            <p:cNvPr id="34846" name="Oval 34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47" name="Line 35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48" name="Line 36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4832" name="Line 37"/>
          <p:cNvSpPr>
            <a:spLocks noChangeShapeType="1"/>
          </p:cNvSpPr>
          <p:nvPr/>
        </p:nvSpPr>
        <p:spPr bwMode="auto">
          <a:xfrm rot="-1425025">
            <a:off x="3048000" y="1676400"/>
            <a:ext cx="1588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833" name="Line 38"/>
          <p:cNvSpPr>
            <a:spLocks noChangeShapeType="1"/>
          </p:cNvSpPr>
          <p:nvPr/>
        </p:nvSpPr>
        <p:spPr bwMode="auto">
          <a:xfrm rot="19278526" flipV="1">
            <a:off x="1676400" y="2438400"/>
            <a:ext cx="1588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834" name="Line 39"/>
          <p:cNvSpPr>
            <a:spLocks noChangeShapeType="1"/>
          </p:cNvSpPr>
          <p:nvPr/>
        </p:nvSpPr>
        <p:spPr bwMode="auto">
          <a:xfrm rot="-7583061">
            <a:off x="1027906" y="2221707"/>
            <a:ext cx="1587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835" name="Line 40"/>
          <p:cNvSpPr>
            <a:spLocks noChangeShapeType="1"/>
          </p:cNvSpPr>
          <p:nvPr/>
        </p:nvSpPr>
        <p:spPr bwMode="auto">
          <a:xfrm rot="4752074">
            <a:off x="3201194" y="3553619"/>
            <a:ext cx="1588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34818" name="Object 41"/>
          <p:cNvGraphicFramePr>
            <a:graphicFrameLocks noChangeAspect="1"/>
          </p:cNvGraphicFramePr>
          <p:nvPr/>
        </p:nvGraphicFramePr>
        <p:xfrm>
          <a:off x="4229100" y="2727325"/>
          <a:ext cx="28575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點陣圖影像" r:id="rId3" imgW="285866" imgH="114467" progId="Paint.Picture">
                  <p:embed/>
                </p:oleObj>
              </mc:Choice>
              <mc:Fallback>
                <p:oleObj name="點陣圖影像" r:id="rId3" imgW="285866" imgH="114467" progId="Paint.Picture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2727325"/>
                        <a:ext cx="28575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6" name="Text Box 42"/>
          <p:cNvSpPr txBox="1">
            <a:spLocks noChangeArrowheads="1"/>
          </p:cNvSpPr>
          <p:nvPr/>
        </p:nvSpPr>
        <p:spPr bwMode="auto">
          <a:xfrm>
            <a:off x="1600200" y="3333750"/>
            <a:ext cx="15240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/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客戶不滿</a:t>
            </a:r>
          </a:p>
        </p:txBody>
      </p:sp>
      <p:sp>
        <p:nvSpPr>
          <p:cNvPr id="34837" name="Rectangle 43"/>
          <p:cNvSpPr>
            <a:spLocks noChangeArrowheads="1"/>
          </p:cNvSpPr>
          <p:nvPr/>
        </p:nvSpPr>
        <p:spPr bwMode="auto">
          <a:xfrm>
            <a:off x="2133600" y="1752600"/>
            <a:ext cx="685800" cy="3048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2286000" y="1981200"/>
            <a:ext cx="393700" cy="330200"/>
            <a:chOff x="2160" y="1632"/>
            <a:chExt cx="248" cy="208"/>
          </a:xfrm>
        </p:grpSpPr>
        <p:sp>
          <p:nvSpPr>
            <p:cNvPr id="34844" name="Line 45"/>
            <p:cNvSpPr>
              <a:spLocks noChangeShapeType="1"/>
            </p:cNvSpPr>
            <p:nvPr/>
          </p:nvSpPr>
          <p:spPr bwMode="auto">
            <a:xfrm rot="-5400000">
              <a:off x="2283" y="1727"/>
              <a:ext cx="0" cy="11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45" name="Freeform 46"/>
            <p:cNvSpPr>
              <a:spLocks/>
            </p:cNvSpPr>
            <p:nvPr/>
          </p:nvSpPr>
          <p:spPr bwMode="auto">
            <a:xfrm>
              <a:off x="2160" y="1632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2286000" y="2971800"/>
            <a:ext cx="393700" cy="330200"/>
            <a:chOff x="1584" y="2064"/>
            <a:chExt cx="248" cy="208"/>
          </a:xfrm>
        </p:grpSpPr>
        <p:sp>
          <p:nvSpPr>
            <p:cNvPr id="34841" name="Line 48"/>
            <p:cNvSpPr>
              <a:spLocks noChangeShapeType="1"/>
            </p:cNvSpPr>
            <p:nvPr/>
          </p:nvSpPr>
          <p:spPr bwMode="auto">
            <a:xfrm flipH="1">
              <a:off x="1680" y="2112"/>
              <a:ext cx="0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42" name="Line 49"/>
            <p:cNvSpPr>
              <a:spLocks noChangeShapeType="1"/>
            </p:cNvSpPr>
            <p:nvPr/>
          </p:nvSpPr>
          <p:spPr bwMode="auto">
            <a:xfrm rot="5400000" flipH="1">
              <a:off x="1704" y="2088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43" name="Freeform 50"/>
            <p:cNvSpPr>
              <a:spLocks/>
            </p:cNvSpPr>
            <p:nvPr/>
          </p:nvSpPr>
          <p:spPr bwMode="auto">
            <a:xfrm>
              <a:off x="1584" y="2064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4840" name="Text Box 51"/>
          <p:cNvSpPr txBox="1">
            <a:spLocks noChangeArrowheads="1"/>
          </p:cNvSpPr>
          <p:nvPr/>
        </p:nvSpPr>
        <p:spPr bwMode="auto">
          <a:xfrm>
            <a:off x="304800" y="4679950"/>
            <a:ext cx="4381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TW" altLang="en-US" sz="2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問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TW" altLang="en-US" sz="2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題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TW" altLang="en-US" sz="2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症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TW" altLang="en-US" sz="2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639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92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Fixes that Fail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33325" cy="496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4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94B9B-6C9E-48DF-BBA0-CA7038A886A1}" type="slidenum">
              <a:rPr lang="en-US" altLang="zh-TW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系統基模九：</a:t>
            </a:r>
            <a:r>
              <a:rPr lang="zh-TW" altLang="en-US" sz="3000" smtClean="0">
                <a:solidFill>
                  <a:schemeClr val="tx1"/>
                </a:solidFill>
              </a:rPr>
              <a:t>成長與投資不足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4419600"/>
            <a:ext cx="4800600" cy="1828800"/>
            <a:chOff x="96" y="2784"/>
            <a:chExt cx="3024" cy="1384"/>
          </a:xfrm>
        </p:grpSpPr>
        <p:sp>
          <p:nvSpPr>
            <p:cNvPr id="35911" name="Text Box 4"/>
            <p:cNvSpPr txBox="1">
              <a:spLocks noChangeArrowheads="1"/>
            </p:cNvSpPr>
            <p:nvPr/>
          </p:nvSpPr>
          <p:spPr bwMode="auto">
            <a:xfrm>
              <a:off x="96" y="2784"/>
              <a:ext cx="1800" cy="3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變數行為</a:t>
              </a: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:(</a:t>
              </a: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績效</a:t>
              </a: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)</a:t>
              </a:r>
            </a:p>
          </p:txBody>
        </p:sp>
        <p:sp>
          <p:nvSpPr>
            <p:cNvPr id="35912" name="Text Box 5"/>
            <p:cNvSpPr txBox="1">
              <a:spLocks noChangeArrowheads="1"/>
            </p:cNvSpPr>
            <p:nvPr/>
          </p:nvSpPr>
          <p:spPr bwMode="auto">
            <a:xfrm>
              <a:off x="1536" y="3031"/>
              <a:ext cx="1584" cy="3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擴充產能績效</a:t>
              </a:r>
            </a:p>
          </p:txBody>
        </p:sp>
        <p:sp>
          <p:nvSpPr>
            <p:cNvPr id="35913" name="Text Box 6"/>
            <p:cNvSpPr txBox="1">
              <a:spLocks noChangeArrowheads="1"/>
            </p:cNvSpPr>
            <p:nvPr/>
          </p:nvSpPr>
          <p:spPr bwMode="auto">
            <a:xfrm>
              <a:off x="220" y="3632"/>
              <a:ext cx="1472" cy="3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產能不足績效</a:t>
              </a:r>
            </a:p>
          </p:txBody>
        </p:sp>
        <p:sp>
          <p:nvSpPr>
            <p:cNvPr id="35914" name="Line 7"/>
            <p:cNvSpPr>
              <a:spLocks noChangeShapeType="1"/>
            </p:cNvSpPr>
            <p:nvPr/>
          </p:nvSpPr>
          <p:spPr bwMode="auto">
            <a:xfrm>
              <a:off x="264" y="3504"/>
              <a:ext cx="27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915" name="Line 8"/>
            <p:cNvSpPr>
              <a:spLocks noChangeShapeType="1"/>
            </p:cNvSpPr>
            <p:nvPr/>
          </p:nvSpPr>
          <p:spPr bwMode="auto">
            <a:xfrm flipV="1">
              <a:off x="1608" y="3056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916" name="Text Box 9"/>
            <p:cNvSpPr txBox="1">
              <a:spLocks noChangeArrowheads="1"/>
            </p:cNvSpPr>
            <p:nvPr/>
          </p:nvSpPr>
          <p:spPr bwMode="auto">
            <a:xfrm>
              <a:off x="2234" y="3444"/>
              <a:ext cx="706" cy="3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時間</a:t>
              </a:r>
            </a:p>
          </p:txBody>
        </p:sp>
        <p:sp>
          <p:nvSpPr>
            <p:cNvPr id="35917" name="Freeform 10"/>
            <p:cNvSpPr>
              <a:spLocks/>
            </p:cNvSpPr>
            <p:nvPr/>
          </p:nvSpPr>
          <p:spPr bwMode="auto">
            <a:xfrm>
              <a:off x="1608" y="2832"/>
              <a:ext cx="1392" cy="672"/>
            </a:xfrm>
            <a:custGeom>
              <a:avLst/>
              <a:gdLst>
                <a:gd name="T0" fmla="*/ 0 w 1536"/>
                <a:gd name="T1" fmla="*/ 672 h 672"/>
                <a:gd name="T2" fmla="*/ 777 w 1536"/>
                <a:gd name="T3" fmla="*/ 480 h 672"/>
                <a:gd name="T4" fmla="*/ 1037 w 1536"/>
                <a:gd name="T5" fmla="*/ 0 h 672"/>
                <a:gd name="T6" fmla="*/ 0 60000 65536"/>
                <a:gd name="T7" fmla="*/ 0 60000 65536"/>
                <a:gd name="T8" fmla="*/ 0 60000 65536"/>
                <a:gd name="T9" fmla="*/ 0 w 1536"/>
                <a:gd name="T10" fmla="*/ 0 h 672"/>
                <a:gd name="T11" fmla="*/ 1536 w 153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6" h="672">
                  <a:moveTo>
                    <a:pt x="0" y="672"/>
                  </a:moveTo>
                  <a:cubicBezTo>
                    <a:pt x="448" y="632"/>
                    <a:pt x="896" y="592"/>
                    <a:pt x="1152" y="480"/>
                  </a:cubicBezTo>
                  <a:cubicBezTo>
                    <a:pt x="1408" y="368"/>
                    <a:pt x="1472" y="184"/>
                    <a:pt x="153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918" name="Freeform 11"/>
            <p:cNvSpPr>
              <a:spLocks/>
            </p:cNvSpPr>
            <p:nvPr/>
          </p:nvSpPr>
          <p:spPr bwMode="auto">
            <a:xfrm flipH="1" flipV="1">
              <a:off x="336" y="3496"/>
              <a:ext cx="1248" cy="672"/>
            </a:xfrm>
            <a:custGeom>
              <a:avLst/>
              <a:gdLst>
                <a:gd name="T0" fmla="*/ 0 w 1536"/>
                <a:gd name="T1" fmla="*/ 672 h 672"/>
                <a:gd name="T2" fmla="*/ 502 w 1536"/>
                <a:gd name="T3" fmla="*/ 480 h 672"/>
                <a:gd name="T4" fmla="*/ 669 w 1536"/>
                <a:gd name="T5" fmla="*/ 0 h 672"/>
                <a:gd name="T6" fmla="*/ 0 60000 65536"/>
                <a:gd name="T7" fmla="*/ 0 60000 65536"/>
                <a:gd name="T8" fmla="*/ 0 60000 65536"/>
                <a:gd name="T9" fmla="*/ 0 w 1536"/>
                <a:gd name="T10" fmla="*/ 0 h 672"/>
                <a:gd name="T11" fmla="*/ 1536 w 153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6" h="672">
                  <a:moveTo>
                    <a:pt x="0" y="672"/>
                  </a:moveTo>
                  <a:cubicBezTo>
                    <a:pt x="448" y="632"/>
                    <a:pt x="896" y="592"/>
                    <a:pt x="1152" y="480"/>
                  </a:cubicBezTo>
                  <a:cubicBezTo>
                    <a:pt x="1408" y="368"/>
                    <a:pt x="1472" y="184"/>
                    <a:pt x="153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764940" name="Text Box 12"/>
          <p:cNvSpPr txBox="1">
            <a:spLocks noChangeArrowheads="1"/>
          </p:cNvSpPr>
          <p:nvPr/>
        </p:nvSpPr>
        <p:spPr bwMode="auto">
          <a:xfrm>
            <a:off x="4953000" y="990600"/>
            <a:ext cx="4191000" cy="4970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描述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:</a:t>
            </a:r>
            <a:br>
              <a:rPr lang="en-US" altLang="zh-TW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　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#1  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市場需求增加  普遍成長  服務</a:t>
            </a:r>
          </a:p>
          <a:p>
            <a:pPr defTabSz="762000"/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        績效更加不良  投資產能  滯延 </a:t>
            </a:r>
          </a:p>
          <a:p>
            <a:pPr defTabSz="762000"/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         現有產能不及  營業績效有限</a:t>
            </a:r>
          </a:p>
          <a:p>
            <a:pPr defTabSz="762000"/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en-US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#2 …..  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 </a:t>
            </a:r>
          </a:p>
          <a:p>
            <a:pPr defTabSz="762000">
              <a:lnSpc>
                <a:spcPct val="80000"/>
              </a:lnSpc>
            </a:pP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 #5  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市場需求仍增加  普遍成長 </a:t>
            </a:r>
            <a:r>
              <a:rPr lang="zh-TW" altLang="en-US" sz="2000">
                <a:solidFill>
                  <a:srgbClr val="DDDDDD"/>
                </a:solidFill>
                <a:latin typeface="Times New Roman" pitchFamily="18" charset="0"/>
                <a:ea typeface="標楷體" pitchFamily="65" charset="-120"/>
              </a:rPr>
              <a:t>服 </a:t>
            </a:r>
          </a:p>
          <a:p>
            <a:pPr defTabSz="762000">
              <a:lnSpc>
                <a:spcPct val="80000"/>
              </a:lnSpc>
            </a:pPr>
            <a:r>
              <a:rPr lang="zh-TW" altLang="en-US" sz="2000">
                <a:solidFill>
                  <a:srgbClr val="DDDDDD"/>
                </a:solidFill>
                <a:latin typeface="Times New Roman" pitchFamily="18" charset="0"/>
                <a:ea typeface="標楷體" pitchFamily="65" charset="-120"/>
              </a:rPr>
              <a:t>         務績效更加不良  投資產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能  現</a:t>
            </a:r>
          </a:p>
          <a:p>
            <a:pPr defTabSz="762000">
              <a:lnSpc>
                <a:spcPct val="80000"/>
              </a:lnSpc>
            </a:pP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       有產能漸增  營業績效仍有限</a:t>
            </a:r>
            <a:endParaRPr lang="zh-TW" altLang="en-US" sz="2400">
              <a:solidFill>
                <a:schemeClr val="hlink"/>
              </a:solidFill>
              <a:latin typeface="Times New Roman" pitchFamily="18" charset="0"/>
              <a:ea typeface="標楷體" pitchFamily="65" charset="-120"/>
            </a:endParaRPr>
          </a:p>
          <a:p>
            <a:pPr defTabSz="762000">
              <a:lnSpc>
                <a:spcPct val="80000"/>
              </a:lnSpc>
            </a:pPr>
            <a:endParaRPr lang="zh-TW" altLang="en-US" sz="2000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  <a:p>
            <a:pPr defTabSz="762000">
              <a:lnSpc>
                <a:spcPct val="110000"/>
              </a:lnSpc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警訊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:</a:t>
            </a:r>
            <a:br>
              <a:rPr lang="en-US" altLang="zh-TW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　光榮的歷史應會持續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　保守為要，不宜過度擴充</a:t>
            </a:r>
          </a:p>
          <a:p>
            <a:pPr defTabSz="762000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對策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:</a:t>
            </a:r>
            <a:br>
              <a:rPr lang="en-US" altLang="zh-TW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需求之前，盡速擴充產能</a:t>
            </a:r>
            <a:b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　減緩成長速度　</a:t>
            </a:r>
          </a:p>
        </p:txBody>
      </p:sp>
      <p:sp>
        <p:nvSpPr>
          <p:cNvPr id="35847" name="Text Box 13"/>
          <p:cNvSpPr txBox="1">
            <a:spLocks noChangeArrowheads="1"/>
          </p:cNvSpPr>
          <p:nvPr/>
        </p:nvSpPr>
        <p:spPr bwMode="auto">
          <a:xfrm>
            <a:off x="368300" y="1073150"/>
            <a:ext cx="990600" cy="3968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結構：</a:t>
            </a:r>
          </a:p>
        </p:txBody>
      </p:sp>
      <p:sp>
        <p:nvSpPr>
          <p:cNvPr id="35848" name="Text Box 14"/>
          <p:cNvSpPr txBox="1">
            <a:spLocks noChangeArrowheads="1"/>
          </p:cNvSpPr>
          <p:nvPr/>
        </p:nvSpPr>
        <p:spPr bwMode="auto">
          <a:xfrm>
            <a:off x="4343400" y="1143000"/>
            <a:ext cx="501650" cy="15509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績效標準</a:t>
            </a:r>
          </a:p>
        </p:txBody>
      </p:sp>
      <p:sp>
        <p:nvSpPr>
          <p:cNvPr id="35849" name="Oval 15"/>
          <p:cNvSpPr>
            <a:spLocks noChangeArrowheads="1"/>
          </p:cNvSpPr>
          <p:nvPr/>
        </p:nvSpPr>
        <p:spPr bwMode="auto">
          <a:xfrm>
            <a:off x="895350" y="1447800"/>
            <a:ext cx="1409700" cy="1219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850" name="Oval 16"/>
          <p:cNvSpPr>
            <a:spLocks noChangeArrowheads="1"/>
          </p:cNvSpPr>
          <p:nvPr/>
        </p:nvSpPr>
        <p:spPr bwMode="auto">
          <a:xfrm>
            <a:off x="2590800" y="1295400"/>
            <a:ext cx="1371600" cy="1219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851" name="Oval 17"/>
          <p:cNvSpPr>
            <a:spLocks noChangeArrowheads="1"/>
          </p:cNvSpPr>
          <p:nvPr/>
        </p:nvSpPr>
        <p:spPr bwMode="auto">
          <a:xfrm>
            <a:off x="1524000" y="2590800"/>
            <a:ext cx="2590800" cy="13938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852" name="Text Box 18"/>
          <p:cNvSpPr txBox="1">
            <a:spLocks noChangeArrowheads="1"/>
          </p:cNvSpPr>
          <p:nvPr/>
        </p:nvSpPr>
        <p:spPr bwMode="auto">
          <a:xfrm>
            <a:off x="266700" y="1657350"/>
            <a:ext cx="952500" cy="714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成長行動</a:t>
            </a:r>
          </a:p>
        </p:txBody>
      </p:sp>
      <p:sp>
        <p:nvSpPr>
          <p:cNvPr id="35853" name="Text Box 19"/>
          <p:cNvSpPr txBox="1">
            <a:spLocks noChangeArrowheads="1"/>
          </p:cNvSpPr>
          <p:nvPr/>
        </p:nvSpPr>
        <p:spPr bwMode="auto">
          <a:xfrm>
            <a:off x="1752600" y="1676400"/>
            <a:ext cx="1219200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市場需求</a:t>
            </a:r>
          </a:p>
        </p:txBody>
      </p:sp>
      <p:sp>
        <p:nvSpPr>
          <p:cNvPr id="35854" name="Text Box 20"/>
          <p:cNvSpPr txBox="1">
            <a:spLocks noChangeArrowheads="1"/>
          </p:cNvSpPr>
          <p:nvPr/>
        </p:nvSpPr>
        <p:spPr bwMode="auto">
          <a:xfrm>
            <a:off x="2895600" y="2286000"/>
            <a:ext cx="1314450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服務績效</a:t>
            </a:r>
          </a:p>
        </p:txBody>
      </p:sp>
      <p:sp>
        <p:nvSpPr>
          <p:cNvPr id="35855" name="Text Box 21"/>
          <p:cNvSpPr txBox="1">
            <a:spLocks noChangeArrowheads="1"/>
          </p:cNvSpPr>
          <p:nvPr/>
        </p:nvSpPr>
        <p:spPr bwMode="auto">
          <a:xfrm>
            <a:off x="609600" y="2743200"/>
            <a:ext cx="1676400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現有產能</a:t>
            </a:r>
          </a:p>
        </p:txBody>
      </p:sp>
      <p:sp>
        <p:nvSpPr>
          <p:cNvPr id="35856" name="Text Box 22"/>
          <p:cNvSpPr txBox="1">
            <a:spLocks noChangeArrowheads="1"/>
          </p:cNvSpPr>
          <p:nvPr/>
        </p:nvSpPr>
        <p:spPr bwMode="auto">
          <a:xfrm>
            <a:off x="1752600" y="3810000"/>
            <a:ext cx="1795463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產能投資</a:t>
            </a:r>
          </a:p>
        </p:txBody>
      </p:sp>
      <p:sp>
        <p:nvSpPr>
          <p:cNvPr id="35857" name="Text Box 23"/>
          <p:cNvSpPr txBox="1">
            <a:spLocks noChangeArrowheads="1"/>
          </p:cNvSpPr>
          <p:nvPr/>
        </p:nvSpPr>
        <p:spPr bwMode="auto">
          <a:xfrm>
            <a:off x="3003550" y="3121025"/>
            <a:ext cx="1689100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投資需求</a:t>
            </a:r>
          </a:p>
        </p:txBody>
      </p:sp>
      <p:sp>
        <p:nvSpPr>
          <p:cNvPr id="35858" name="Line 24"/>
          <p:cNvSpPr>
            <a:spLocks noChangeShapeType="1"/>
          </p:cNvSpPr>
          <p:nvPr/>
        </p:nvSpPr>
        <p:spPr bwMode="auto">
          <a:xfrm flipH="1">
            <a:off x="4171950" y="2743200"/>
            <a:ext cx="342900" cy="422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590800" y="2209800"/>
            <a:ext cx="228600" cy="195263"/>
            <a:chOff x="6576" y="1920"/>
            <a:chExt cx="152" cy="140"/>
          </a:xfrm>
        </p:grpSpPr>
        <p:sp>
          <p:nvSpPr>
            <p:cNvPr id="35909" name="Oval 26"/>
            <p:cNvSpPr>
              <a:spLocks noChangeArrowheads="1"/>
            </p:cNvSpPr>
            <p:nvPr/>
          </p:nvSpPr>
          <p:spPr bwMode="auto">
            <a:xfrm>
              <a:off x="6576" y="1920"/>
              <a:ext cx="144" cy="1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910" name="Line 27"/>
            <p:cNvSpPr>
              <a:spLocks noChangeShapeType="1"/>
            </p:cNvSpPr>
            <p:nvPr/>
          </p:nvSpPr>
          <p:spPr bwMode="auto">
            <a:xfrm rot="-5400000">
              <a:off x="6656" y="1912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5860" name="Line 28"/>
          <p:cNvSpPr>
            <a:spLocks noChangeShapeType="1"/>
          </p:cNvSpPr>
          <p:nvPr/>
        </p:nvSpPr>
        <p:spPr bwMode="auto">
          <a:xfrm rot="-4913708">
            <a:off x="2856706" y="2553494"/>
            <a:ext cx="1588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861" name="Line 29"/>
          <p:cNvSpPr>
            <a:spLocks noChangeShapeType="1"/>
          </p:cNvSpPr>
          <p:nvPr/>
        </p:nvSpPr>
        <p:spPr bwMode="auto">
          <a:xfrm rot="-1587149">
            <a:off x="4038600" y="3048000"/>
            <a:ext cx="1588" cy="69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862" name="Line 30"/>
          <p:cNvSpPr>
            <a:spLocks noChangeShapeType="1"/>
          </p:cNvSpPr>
          <p:nvPr/>
        </p:nvSpPr>
        <p:spPr bwMode="auto">
          <a:xfrm rot="20211438" flipH="1">
            <a:off x="2057400" y="1676400"/>
            <a:ext cx="28575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863" name="Line 31"/>
          <p:cNvSpPr>
            <a:spLocks noChangeShapeType="1"/>
          </p:cNvSpPr>
          <p:nvPr/>
        </p:nvSpPr>
        <p:spPr bwMode="auto">
          <a:xfrm rot="7985217">
            <a:off x="1027906" y="2324894"/>
            <a:ext cx="1588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864" name="Line 32"/>
          <p:cNvSpPr>
            <a:spLocks noChangeShapeType="1"/>
          </p:cNvSpPr>
          <p:nvPr/>
        </p:nvSpPr>
        <p:spPr bwMode="auto">
          <a:xfrm rot="4044453">
            <a:off x="3542506" y="3848894"/>
            <a:ext cx="1588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865" name="Line 33"/>
          <p:cNvSpPr>
            <a:spLocks noChangeShapeType="1"/>
          </p:cNvSpPr>
          <p:nvPr/>
        </p:nvSpPr>
        <p:spPr bwMode="auto">
          <a:xfrm rot="10217047">
            <a:off x="1524000" y="3124200"/>
            <a:ext cx="1588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866" name="Line 34"/>
          <p:cNvSpPr>
            <a:spLocks noChangeShapeType="1"/>
          </p:cNvSpPr>
          <p:nvPr/>
        </p:nvSpPr>
        <p:spPr bwMode="auto">
          <a:xfrm rot="3395277">
            <a:off x="2549525" y="1641475"/>
            <a:ext cx="1588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867" name="Line 35"/>
          <p:cNvSpPr>
            <a:spLocks noChangeShapeType="1"/>
          </p:cNvSpPr>
          <p:nvPr/>
        </p:nvSpPr>
        <p:spPr bwMode="auto">
          <a:xfrm rot="-2673219">
            <a:off x="2895600" y="2438400"/>
            <a:ext cx="1588" cy="69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581400" y="2819400"/>
            <a:ext cx="200025" cy="169863"/>
            <a:chOff x="6576" y="1920"/>
            <a:chExt cx="152" cy="140"/>
          </a:xfrm>
        </p:grpSpPr>
        <p:sp>
          <p:nvSpPr>
            <p:cNvPr id="35907" name="Oval 37"/>
            <p:cNvSpPr>
              <a:spLocks noChangeArrowheads="1"/>
            </p:cNvSpPr>
            <p:nvPr/>
          </p:nvSpPr>
          <p:spPr bwMode="auto">
            <a:xfrm>
              <a:off x="6576" y="1920"/>
              <a:ext cx="144" cy="1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908" name="Line 38"/>
            <p:cNvSpPr>
              <a:spLocks noChangeShapeType="1"/>
            </p:cNvSpPr>
            <p:nvPr/>
          </p:nvSpPr>
          <p:spPr bwMode="auto">
            <a:xfrm rot="-5400000">
              <a:off x="6656" y="1912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3638550" y="3676650"/>
            <a:ext cx="196850" cy="184150"/>
            <a:chOff x="3744" y="1056"/>
            <a:chExt cx="192" cy="192"/>
          </a:xfrm>
        </p:grpSpPr>
        <p:sp>
          <p:nvSpPr>
            <p:cNvPr id="35904" name="Oval 40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905" name="Line 41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906" name="Line 42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2743200" y="1295400"/>
            <a:ext cx="228600" cy="212725"/>
            <a:chOff x="3744" y="1056"/>
            <a:chExt cx="192" cy="192"/>
          </a:xfrm>
        </p:grpSpPr>
        <p:sp>
          <p:nvSpPr>
            <p:cNvPr id="35901" name="Oval 44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902" name="Line 45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903" name="Line 46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1543050" y="3448050"/>
            <a:ext cx="190500" cy="176213"/>
            <a:chOff x="3744" y="1056"/>
            <a:chExt cx="192" cy="192"/>
          </a:xfrm>
        </p:grpSpPr>
        <p:sp>
          <p:nvSpPr>
            <p:cNvPr id="35898" name="Oval 48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99" name="Line 49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900" name="Line 50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1428750" y="2400300"/>
            <a:ext cx="228600" cy="212725"/>
            <a:chOff x="3744" y="1056"/>
            <a:chExt cx="192" cy="192"/>
          </a:xfrm>
        </p:grpSpPr>
        <p:sp>
          <p:nvSpPr>
            <p:cNvPr id="35895" name="Oval 52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96" name="Line 53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97" name="Line 54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1676400" y="1371600"/>
            <a:ext cx="228600" cy="212725"/>
            <a:chOff x="3744" y="1056"/>
            <a:chExt cx="192" cy="192"/>
          </a:xfrm>
        </p:grpSpPr>
        <p:sp>
          <p:nvSpPr>
            <p:cNvPr id="35892" name="Oval 56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93" name="Line 57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94" name="Line 58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aphicFrame>
        <p:nvGraphicFramePr>
          <p:cNvPr id="35842" name="Object 59"/>
          <p:cNvGraphicFramePr>
            <a:graphicFrameLocks noChangeAspect="1"/>
          </p:cNvGraphicFramePr>
          <p:nvPr/>
        </p:nvGraphicFramePr>
        <p:xfrm>
          <a:off x="1600200" y="3657600"/>
          <a:ext cx="28575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點陣圖影像" r:id="rId3" imgW="285866" imgH="114467" progId="Paint.Picture">
                  <p:embed/>
                </p:oleObj>
              </mc:Choice>
              <mc:Fallback>
                <p:oleObj name="點陣圖影像" r:id="rId3" imgW="285866" imgH="114467" progId="Paint.Picture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657600"/>
                        <a:ext cx="285750" cy="114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2514600" y="2667000"/>
            <a:ext cx="196850" cy="184150"/>
            <a:chOff x="3744" y="1056"/>
            <a:chExt cx="192" cy="192"/>
          </a:xfrm>
        </p:grpSpPr>
        <p:sp>
          <p:nvSpPr>
            <p:cNvPr id="35889" name="Oval 61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90" name="Line 62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91" name="Line 63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4400550" y="2876550"/>
            <a:ext cx="196850" cy="184150"/>
            <a:chOff x="3744" y="1056"/>
            <a:chExt cx="192" cy="192"/>
          </a:xfrm>
        </p:grpSpPr>
        <p:sp>
          <p:nvSpPr>
            <p:cNvPr id="35886" name="Oval 65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87" name="Line 66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88" name="Line 67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1295400" y="1828800"/>
            <a:ext cx="393700" cy="330200"/>
            <a:chOff x="1584" y="2064"/>
            <a:chExt cx="248" cy="208"/>
          </a:xfrm>
        </p:grpSpPr>
        <p:sp>
          <p:nvSpPr>
            <p:cNvPr id="35883" name="Line 69"/>
            <p:cNvSpPr>
              <a:spLocks noChangeShapeType="1"/>
            </p:cNvSpPr>
            <p:nvPr/>
          </p:nvSpPr>
          <p:spPr bwMode="auto">
            <a:xfrm flipH="1">
              <a:off x="1680" y="2112"/>
              <a:ext cx="0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84" name="Line 70"/>
            <p:cNvSpPr>
              <a:spLocks noChangeShapeType="1"/>
            </p:cNvSpPr>
            <p:nvPr/>
          </p:nvSpPr>
          <p:spPr bwMode="auto">
            <a:xfrm rot="5400000" flipH="1">
              <a:off x="1704" y="2088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85" name="Freeform 71"/>
            <p:cNvSpPr>
              <a:spLocks/>
            </p:cNvSpPr>
            <p:nvPr/>
          </p:nvSpPr>
          <p:spPr bwMode="auto">
            <a:xfrm>
              <a:off x="1584" y="2064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3" name="Group 72"/>
          <p:cNvGrpSpPr>
            <a:grpSpLocks/>
          </p:cNvGrpSpPr>
          <p:nvPr/>
        </p:nvGrpSpPr>
        <p:grpSpPr bwMode="auto">
          <a:xfrm>
            <a:off x="3200400" y="1752600"/>
            <a:ext cx="381000" cy="330200"/>
            <a:chOff x="1104" y="1104"/>
            <a:chExt cx="240" cy="208"/>
          </a:xfrm>
        </p:grpSpPr>
        <p:sp>
          <p:nvSpPr>
            <p:cNvPr id="35881" name="Line 73"/>
            <p:cNvSpPr>
              <a:spLocks noChangeShapeType="1"/>
            </p:cNvSpPr>
            <p:nvPr/>
          </p:nvSpPr>
          <p:spPr bwMode="auto">
            <a:xfrm rot="-5400000">
              <a:off x="1246" y="1184"/>
              <a:ext cx="0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82" name="Freeform 74"/>
            <p:cNvSpPr>
              <a:spLocks/>
            </p:cNvSpPr>
            <p:nvPr/>
          </p:nvSpPr>
          <p:spPr bwMode="auto">
            <a:xfrm>
              <a:off x="1104" y="1104"/>
              <a:ext cx="240" cy="208"/>
            </a:xfrm>
            <a:custGeom>
              <a:avLst/>
              <a:gdLst>
                <a:gd name="T0" fmla="*/ 192 w 240"/>
                <a:gd name="T1" fmla="*/ 208 h 208"/>
                <a:gd name="T2" fmla="*/ 240 w 240"/>
                <a:gd name="T3" fmla="*/ 112 h 208"/>
                <a:gd name="T4" fmla="*/ 192 w 240"/>
                <a:gd name="T5" fmla="*/ 16 h 208"/>
                <a:gd name="T6" fmla="*/ 96 w 240"/>
                <a:gd name="T7" fmla="*/ 16 h 208"/>
                <a:gd name="T8" fmla="*/ 48 w 240"/>
                <a:gd name="T9" fmla="*/ 64 h 208"/>
                <a:gd name="T10" fmla="*/ 0 w 240"/>
                <a:gd name="T11" fmla="*/ 112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"/>
                <a:gd name="T19" fmla="*/ 0 h 208"/>
                <a:gd name="T20" fmla="*/ 240 w 240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" h="208">
                  <a:moveTo>
                    <a:pt x="192" y="208"/>
                  </a:moveTo>
                  <a:cubicBezTo>
                    <a:pt x="216" y="176"/>
                    <a:pt x="240" y="144"/>
                    <a:pt x="240" y="112"/>
                  </a:cubicBezTo>
                  <a:cubicBezTo>
                    <a:pt x="240" y="80"/>
                    <a:pt x="216" y="32"/>
                    <a:pt x="192" y="16"/>
                  </a:cubicBezTo>
                  <a:cubicBezTo>
                    <a:pt x="168" y="0"/>
                    <a:pt x="120" y="8"/>
                    <a:pt x="96" y="16"/>
                  </a:cubicBezTo>
                  <a:cubicBezTo>
                    <a:pt x="72" y="24"/>
                    <a:pt x="64" y="48"/>
                    <a:pt x="48" y="64"/>
                  </a:cubicBezTo>
                  <a:cubicBezTo>
                    <a:pt x="32" y="80"/>
                    <a:pt x="16" y="96"/>
                    <a:pt x="0" y="112"/>
                  </a:cubicBezTo>
                </a:path>
              </a:pathLst>
            </a:custGeom>
            <a:noFill/>
            <a:ln w="28575" cap="sq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4" name="Group 75"/>
          <p:cNvGrpSpPr>
            <a:grpSpLocks/>
          </p:cNvGrpSpPr>
          <p:nvPr/>
        </p:nvGrpSpPr>
        <p:grpSpPr bwMode="auto">
          <a:xfrm>
            <a:off x="2286000" y="3200400"/>
            <a:ext cx="393700" cy="330200"/>
            <a:chOff x="2160" y="1632"/>
            <a:chExt cx="248" cy="208"/>
          </a:xfrm>
        </p:grpSpPr>
        <p:sp>
          <p:nvSpPr>
            <p:cNvPr id="35879" name="Line 76"/>
            <p:cNvSpPr>
              <a:spLocks noChangeShapeType="1"/>
            </p:cNvSpPr>
            <p:nvPr/>
          </p:nvSpPr>
          <p:spPr bwMode="auto">
            <a:xfrm rot="-5400000">
              <a:off x="2283" y="1727"/>
              <a:ext cx="0" cy="11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80" name="Freeform 77"/>
            <p:cNvSpPr>
              <a:spLocks/>
            </p:cNvSpPr>
            <p:nvPr/>
          </p:nvSpPr>
          <p:spPr bwMode="auto">
            <a:xfrm>
              <a:off x="2160" y="1632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649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4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Growth and Underinvestment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65815" cy="487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1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2DB4B-2881-4F83-A148-1889F268825E}" type="slidenum">
              <a:rPr lang="en-US" altLang="zh-TW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76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系統基模十：</a:t>
            </a:r>
            <a:r>
              <a:rPr lang="zh-TW" altLang="en-US" sz="3200" smtClean="0">
                <a:solidFill>
                  <a:schemeClr val="tx1"/>
                </a:solidFill>
              </a:rPr>
              <a:t>意外的敵人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4950" y="4724400"/>
            <a:ext cx="4832350" cy="1477963"/>
            <a:chOff x="148" y="2894"/>
            <a:chExt cx="3044" cy="1216"/>
          </a:xfrm>
        </p:grpSpPr>
        <p:sp>
          <p:nvSpPr>
            <p:cNvPr id="494689" name="Text Box 4"/>
            <p:cNvSpPr txBox="1">
              <a:spLocks noChangeArrowheads="1"/>
            </p:cNvSpPr>
            <p:nvPr/>
          </p:nvSpPr>
          <p:spPr bwMode="auto">
            <a:xfrm>
              <a:off x="148" y="2894"/>
              <a:ext cx="2300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變數行為</a:t>
              </a: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:</a:t>
              </a: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28" y="2928"/>
              <a:ext cx="2664" cy="1182"/>
              <a:chOff x="528" y="2928"/>
              <a:chExt cx="2664" cy="1182"/>
            </a:xfrm>
          </p:grpSpPr>
          <p:sp>
            <p:nvSpPr>
              <p:cNvPr id="494691" name="Text Box 6"/>
              <p:cNvSpPr txBox="1">
                <a:spLocks noChangeArrowheads="1"/>
              </p:cNvSpPr>
              <p:nvPr/>
            </p:nvSpPr>
            <p:spPr bwMode="auto">
              <a:xfrm>
                <a:off x="2280" y="3783"/>
                <a:ext cx="912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zh-TW" altLang="en-US" sz="2000">
                    <a:latin typeface="標楷體" pitchFamily="65" charset="-120"/>
                    <a:ea typeface="標楷體" pitchFamily="65" charset="-120"/>
                  </a:rPr>
                  <a:t>時間</a:t>
                </a:r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528" y="2928"/>
                <a:ext cx="2592" cy="1127"/>
                <a:chOff x="564" y="2857"/>
                <a:chExt cx="2592" cy="1127"/>
              </a:xfrm>
            </p:grpSpPr>
            <p:sp>
              <p:nvSpPr>
                <p:cNvPr id="494694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576" y="3168"/>
                  <a:ext cx="0" cy="8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4695" name="Line 9"/>
                <p:cNvSpPr>
                  <a:spLocks noChangeShapeType="1"/>
                </p:cNvSpPr>
                <p:nvPr/>
              </p:nvSpPr>
              <p:spPr bwMode="auto">
                <a:xfrm>
                  <a:off x="564" y="3984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4696" name="Freeform 10"/>
                <p:cNvSpPr>
                  <a:spLocks/>
                </p:cNvSpPr>
                <p:nvPr/>
              </p:nvSpPr>
              <p:spPr bwMode="auto">
                <a:xfrm>
                  <a:off x="564" y="2857"/>
                  <a:ext cx="2496" cy="1046"/>
                </a:xfrm>
                <a:custGeom>
                  <a:avLst/>
                  <a:gdLst>
                    <a:gd name="T0" fmla="*/ 0 w 2496"/>
                    <a:gd name="T1" fmla="*/ 616 h 1248"/>
                    <a:gd name="T2" fmla="*/ 1776 w 2496"/>
                    <a:gd name="T3" fmla="*/ 497 h 1248"/>
                    <a:gd name="T4" fmla="*/ 2496 w 2496"/>
                    <a:gd name="T5" fmla="*/ 0 h 1248"/>
                    <a:gd name="T6" fmla="*/ 0 60000 65536"/>
                    <a:gd name="T7" fmla="*/ 0 60000 65536"/>
                    <a:gd name="T8" fmla="*/ 0 60000 65536"/>
                    <a:gd name="T9" fmla="*/ 0 w 2496"/>
                    <a:gd name="T10" fmla="*/ 0 h 1248"/>
                    <a:gd name="T11" fmla="*/ 2496 w 2496"/>
                    <a:gd name="T12" fmla="*/ 1248 h 12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96" h="1248">
                      <a:moveTo>
                        <a:pt x="0" y="1248"/>
                      </a:moveTo>
                      <a:cubicBezTo>
                        <a:pt x="680" y="1232"/>
                        <a:pt x="1360" y="1216"/>
                        <a:pt x="1776" y="1008"/>
                      </a:cubicBezTo>
                      <a:cubicBezTo>
                        <a:pt x="2192" y="800"/>
                        <a:pt x="2344" y="400"/>
                        <a:pt x="2496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494693" name="Text Box 11"/>
              <p:cNvSpPr txBox="1">
                <a:spLocks noChangeArrowheads="1"/>
              </p:cNvSpPr>
              <p:nvPr/>
            </p:nvSpPr>
            <p:spPr bwMode="auto">
              <a:xfrm>
                <a:off x="954" y="3506"/>
                <a:ext cx="155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zh-TW" altLang="en-US" sz="2000">
                    <a:latin typeface="標楷體" pitchFamily="65" charset="-120"/>
                    <a:ea typeface="標楷體" pitchFamily="65" charset="-120"/>
                  </a:rPr>
                  <a:t>對策總量</a:t>
                </a:r>
              </a:p>
            </p:txBody>
          </p:sp>
        </p:grpSp>
      </p:grpSp>
      <p:sp>
        <p:nvSpPr>
          <p:cNvPr id="765964" name="Text Box 12"/>
          <p:cNvSpPr txBox="1">
            <a:spLocks noChangeArrowheads="1"/>
          </p:cNvSpPr>
          <p:nvPr/>
        </p:nvSpPr>
        <p:spPr bwMode="auto">
          <a:xfrm>
            <a:off x="5867400" y="1187450"/>
            <a:ext cx="3124200" cy="567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描述：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　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#1  A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對策  利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A  A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成功 </a:t>
            </a:r>
          </a:p>
          <a:p>
            <a:pPr defTabSz="762000"/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       不利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B  B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不成功  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B</a:t>
            </a:r>
          </a:p>
          <a:p>
            <a:pPr defTabSz="762000"/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        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對策  不利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A  A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不成</a:t>
            </a:r>
          </a:p>
          <a:p>
            <a:pPr defTabSz="762000"/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        功 </a:t>
            </a:r>
          </a:p>
          <a:p>
            <a:pPr defTabSz="762000"/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en-US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#2 …..  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 </a:t>
            </a:r>
          </a:p>
          <a:p>
            <a:pPr defTabSz="762000">
              <a:lnSpc>
                <a:spcPct val="80000"/>
              </a:lnSpc>
            </a:pP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 #5 A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多對策  利</a:t>
            </a: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A  A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成功 </a:t>
            </a:r>
          </a:p>
          <a:p>
            <a:pPr defTabSz="762000"/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      不利</a:t>
            </a: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B  B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不成功  </a:t>
            </a: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B</a:t>
            </a:r>
          </a:p>
          <a:p>
            <a:pPr defTabSz="762000"/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       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多對策  不利</a:t>
            </a: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A  A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不</a:t>
            </a:r>
          </a:p>
          <a:p>
            <a:pPr defTabSz="762000"/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       成功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</a:t>
            </a:r>
            <a:endParaRPr lang="zh-TW" altLang="en-US" sz="2000">
              <a:latin typeface="標楷體" pitchFamily="65" charset="-120"/>
              <a:ea typeface="標楷體" pitchFamily="65" charset="-120"/>
            </a:endParaRPr>
          </a:p>
          <a:p>
            <a:pPr defTabSz="762000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警訊：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　可疑夥伴背叛帶來麻煩</a:t>
            </a:r>
          </a:p>
          <a:p>
            <a:pPr defTabSz="762000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對策：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對方目標納入己方決策</a:t>
            </a:r>
            <a:b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　採取互利行動尋求雙贏</a:t>
            </a:r>
          </a:p>
          <a:p>
            <a:pPr defTabSz="762000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　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04800" y="1219200"/>
            <a:ext cx="5410200" cy="3343275"/>
            <a:chOff x="192" y="768"/>
            <a:chExt cx="3408" cy="2106"/>
          </a:xfrm>
        </p:grpSpPr>
        <p:sp>
          <p:nvSpPr>
            <p:cNvPr id="494600" name="Text Box 14"/>
            <p:cNvSpPr txBox="1">
              <a:spLocks noChangeArrowheads="1"/>
            </p:cNvSpPr>
            <p:nvPr/>
          </p:nvSpPr>
          <p:spPr bwMode="auto">
            <a:xfrm>
              <a:off x="256" y="1021"/>
              <a:ext cx="672" cy="25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結構：</a:t>
              </a:r>
            </a:p>
          </p:txBody>
        </p:sp>
        <p:sp>
          <p:nvSpPr>
            <p:cNvPr id="494601" name="Text Box 15"/>
            <p:cNvSpPr txBox="1">
              <a:spLocks noChangeArrowheads="1"/>
            </p:cNvSpPr>
            <p:nvPr/>
          </p:nvSpPr>
          <p:spPr bwMode="auto">
            <a:xfrm>
              <a:off x="1526" y="768"/>
              <a:ext cx="720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Ａ利Ｂ</a:t>
              </a:r>
            </a:p>
          </p:txBody>
        </p:sp>
        <p:sp>
          <p:nvSpPr>
            <p:cNvPr id="494602" name="Line 16"/>
            <p:cNvSpPr>
              <a:spLocks noChangeShapeType="1"/>
            </p:cNvSpPr>
            <p:nvPr/>
          </p:nvSpPr>
          <p:spPr bwMode="auto">
            <a:xfrm rot="3216483">
              <a:off x="487" y="2052"/>
              <a:ext cx="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cxnSp>
          <p:nvCxnSpPr>
            <p:cNvPr id="494603" name="AutoShape 17"/>
            <p:cNvCxnSpPr>
              <a:cxnSpLocks noChangeShapeType="1"/>
              <a:stCxn id="494682" idx="3"/>
              <a:endCxn id="494680" idx="3"/>
            </p:cNvCxnSpPr>
            <p:nvPr/>
          </p:nvCxnSpPr>
          <p:spPr bwMode="auto">
            <a:xfrm>
              <a:off x="3080" y="1475"/>
              <a:ext cx="1" cy="879"/>
            </a:xfrm>
            <a:prstGeom prst="curvedConnector3">
              <a:avLst>
                <a:gd name="adj1" fmla="val 1440000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4604" name="AutoShape 18"/>
            <p:cNvCxnSpPr>
              <a:cxnSpLocks noChangeShapeType="1"/>
              <a:stCxn id="494617" idx="0"/>
              <a:endCxn id="494680" idx="1"/>
            </p:cNvCxnSpPr>
            <p:nvPr/>
          </p:nvCxnSpPr>
          <p:spPr bwMode="auto">
            <a:xfrm flipH="1">
              <a:off x="2348" y="1595"/>
              <a:ext cx="10" cy="759"/>
            </a:xfrm>
            <a:prstGeom prst="curvedConnector3">
              <a:avLst>
                <a:gd name="adj1" fmla="val 17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94605" name="AutoShape 19"/>
            <p:cNvCxnSpPr>
              <a:cxnSpLocks noChangeShapeType="1"/>
              <a:stCxn id="494679" idx="1"/>
              <a:endCxn id="494681" idx="1"/>
            </p:cNvCxnSpPr>
            <p:nvPr/>
          </p:nvCxnSpPr>
          <p:spPr bwMode="auto">
            <a:xfrm rot="10800000" flipH="1">
              <a:off x="644" y="1471"/>
              <a:ext cx="1" cy="883"/>
            </a:xfrm>
            <a:prstGeom prst="curvedConnector3">
              <a:avLst>
                <a:gd name="adj1" fmla="val -1440000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4606" name="AutoShape 20"/>
            <p:cNvCxnSpPr>
              <a:cxnSpLocks noChangeShapeType="1"/>
            </p:cNvCxnSpPr>
            <p:nvPr/>
          </p:nvCxnSpPr>
          <p:spPr bwMode="auto">
            <a:xfrm flipH="1">
              <a:off x="1104" y="1335"/>
              <a:ext cx="12" cy="1014"/>
            </a:xfrm>
            <a:prstGeom prst="curvedConnector3">
              <a:avLst>
                <a:gd name="adj1" fmla="val -385833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94607" name="Line 21"/>
            <p:cNvSpPr>
              <a:spLocks noChangeShapeType="1"/>
            </p:cNvSpPr>
            <p:nvPr/>
          </p:nvSpPr>
          <p:spPr bwMode="auto">
            <a:xfrm flipV="1">
              <a:off x="1392" y="145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cxnSp>
          <p:nvCxnSpPr>
            <p:cNvPr id="494608" name="AutoShape 22"/>
            <p:cNvCxnSpPr>
              <a:cxnSpLocks noChangeShapeType="1"/>
              <a:stCxn id="494680" idx="1"/>
              <a:endCxn id="494679" idx="3"/>
            </p:cNvCxnSpPr>
            <p:nvPr/>
          </p:nvCxnSpPr>
          <p:spPr bwMode="auto">
            <a:xfrm rot="10800000">
              <a:off x="1364" y="2354"/>
              <a:ext cx="984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94609" name="Line 23"/>
            <p:cNvSpPr>
              <a:spLocks noChangeShapeType="1"/>
            </p:cNvSpPr>
            <p:nvPr/>
          </p:nvSpPr>
          <p:spPr bwMode="auto">
            <a:xfrm rot="753809">
              <a:off x="3227" y="1731"/>
              <a:ext cx="1" cy="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196" y="1789"/>
              <a:ext cx="3402" cy="258"/>
              <a:chOff x="196" y="1445"/>
              <a:chExt cx="3402" cy="305"/>
            </a:xfrm>
          </p:grpSpPr>
          <p:sp>
            <p:nvSpPr>
              <p:cNvPr id="494687" name="Text Box 25"/>
              <p:cNvSpPr txBox="1">
                <a:spLocks noChangeArrowheads="1"/>
              </p:cNvSpPr>
              <p:nvPr/>
            </p:nvSpPr>
            <p:spPr bwMode="auto">
              <a:xfrm>
                <a:off x="2880" y="1445"/>
                <a:ext cx="718" cy="3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zh-TW" altLang="en-US" sz="2000">
                    <a:latin typeface="標楷體" pitchFamily="65" charset="-120"/>
                    <a:ea typeface="標楷體" pitchFamily="65" charset="-120"/>
                  </a:rPr>
                  <a:t>Ｂ成功</a:t>
                </a:r>
              </a:p>
            </p:txBody>
          </p:sp>
          <p:sp>
            <p:nvSpPr>
              <p:cNvPr id="494688" name="Text Box 26"/>
              <p:cNvSpPr txBox="1">
                <a:spLocks noChangeArrowheads="1"/>
              </p:cNvSpPr>
              <p:nvPr/>
            </p:nvSpPr>
            <p:spPr bwMode="auto">
              <a:xfrm>
                <a:off x="196" y="1445"/>
                <a:ext cx="716" cy="3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762000"/>
                <a:r>
                  <a:rPr lang="zh-TW" altLang="en-US" sz="2000">
                    <a:latin typeface="標楷體" pitchFamily="65" charset="-120"/>
                    <a:ea typeface="標楷體" pitchFamily="65" charset="-120"/>
                  </a:rPr>
                  <a:t>Ａ成功</a:t>
                </a:r>
              </a:p>
            </p:txBody>
          </p:sp>
        </p:grp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1408" y="1867"/>
              <a:ext cx="144" cy="118"/>
              <a:chOff x="1324" y="1633"/>
              <a:chExt cx="144" cy="140"/>
            </a:xfrm>
          </p:grpSpPr>
          <p:sp>
            <p:nvSpPr>
              <p:cNvPr id="494685" name="Oval 28"/>
              <p:cNvSpPr>
                <a:spLocks noChangeArrowheads="1"/>
              </p:cNvSpPr>
              <p:nvPr/>
            </p:nvSpPr>
            <p:spPr bwMode="auto">
              <a:xfrm>
                <a:off x="1324" y="1633"/>
                <a:ext cx="144" cy="1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4686" name="Line 29"/>
              <p:cNvSpPr>
                <a:spLocks noChangeShapeType="1"/>
              </p:cNvSpPr>
              <p:nvPr/>
            </p:nvSpPr>
            <p:spPr bwMode="auto">
              <a:xfrm rot="-5400000">
                <a:off x="1396" y="1631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2064" y="1872"/>
              <a:ext cx="144" cy="118"/>
              <a:chOff x="2044" y="1633"/>
              <a:chExt cx="144" cy="140"/>
            </a:xfrm>
          </p:grpSpPr>
          <p:sp>
            <p:nvSpPr>
              <p:cNvPr id="494683" name="Oval 31"/>
              <p:cNvSpPr>
                <a:spLocks noChangeArrowheads="1"/>
              </p:cNvSpPr>
              <p:nvPr/>
            </p:nvSpPr>
            <p:spPr bwMode="auto">
              <a:xfrm>
                <a:off x="2044" y="1633"/>
                <a:ext cx="144" cy="1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4684" name="Line 32"/>
              <p:cNvSpPr>
                <a:spLocks noChangeShapeType="1"/>
              </p:cNvSpPr>
              <p:nvPr/>
            </p:nvSpPr>
            <p:spPr bwMode="auto">
              <a:xfrm rot="-5400000">
                <a:off x="2116" y="1631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644" y="1347"/>
              <a:ext cx="2436" cy="249"/>
              <a:chOff x="644" y="1070"/>
              <a:chExt cx="2436" cy="296"/>
            </a:xfrm>
          </p:grpSpPr>
          <p:sp>
            <p:nvSpPr>
              <p:cNvPr id="494681" name="Text Box 34"/>
              <p:cNvSpPr txBox="1">
                <a:spLocks noChangeArrowheads="1"/>
              </p:cNvSpPr>
              <p:nvPr/>
            </p:nvSpPr>
            <p:spPr bwMode="auto">
              <a:xfrm>
                <a:off x="644" y="1070"/>
                <a:ext cx="762" cy="2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 sz="2000">
                    <a:latin typeface="標楷體" pitchFamily="65" charset="-120"/>
                    <a:ea typeface="標楷體" pitchFamily="65" charset="-120"/>
                  </a:rPr>
                  <a:t>Ａ對策</a:t>
                </a:r>
              </a:p>
            </p:txBody>
          </p:sp>
          <p:sp>
            <p:nvSpPr>
              <p:cNvPr id="494682" name="Text Box 35"/>
              <p:cNvSpPr txBox="1">
                <a:spLocks noChangeArrowheads="1"/>
              </p:cNvSpPr>
              <p:nvPr/>
            </p:nvSpPr>
            <p:spPr bwMode="auto">
              <a:xfrm>
                <a:off x="2360" y="1078"/>
                <a:ext cx="720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 sz="2000">
                    <a:latin typeface="標楷體" pitchFamily="65" charset="-120"/>
                    <a:ea typeface="標楷體" pitchFamily="65" charset="-120"/>
                  </a:rPr>
                  <a:t>不利Ｂ</a:t>
                </a:r>
              </a:p>
            </p:txBody>
          </p:sp>
        </p:grpSp>
        <p:grpSp>
          <p:nvGrpSpPr>
            <p:cNvPr id="10" name="Group 36"/>
            <p:cNvGrpSpPr>
              <a:grpSpLocks/>
            </p:cNvGrpSpPr>
            <p:nvPr/>
          </p:nvGrpSpPr>
          <p:grpSpPr bwMode="auto">
            <a:xfrm>
              <a:off x="644" y="2246"/>
              <a:ext cx="2436" cy="258"/>
              <a:chOff x="644" y="2176"/>
              <a:chExt cx="2436" cy="306"/>
            </a:xfrm>
          </p:grpSpPr>
          <p:sp>
            <p:nvSpPr>
              <p:cNvPr id="494679" name="Text Box 37"/>
              <p:cNvSpPr txBox="1">
                <a:spLocks noChangeArrowheads="1"/>
              </p:cNvSpPr>
              <p:nvPr/>
            </p:nvSpPr>
            <p:spPr bwMode="auto">
              <a:xfrm>
                <a:off x="644" y="2176"/>
                <a:ext cx="720" cy="30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762000"/>
                <a:r>
                  <a:rPr lang="zh-TW" altLang="en-US" sz="2000">
                    <a:latin typeface="標楷體" pitchFamily="65" charset="-120"/>
                    <a:ea typeface="標楷體" pitchFamily="65" charset="-120"/>
                  </a:rPr>
                  <a:t>不利Ａ</a:t>
                </a:r>
              </a:p>
            </p:txBody>
          </p:sp>
          <p:sp>
            <p:nvSpPr>
              <p:cNvPr id="494680" name="Text Box 38"/>
              <p:cNvSpPr txBox="1">
                <a:spLocks noChangeArrowheads="1"/>
              </p:cNvSpPr>
              <p:nvPr/>
            </p:nvSpPr>
            <p:spPr bwMode="auto">
              <a:xfrm>
                <a:off x="2348" y="2176"/>
                <a:ext cx="732" cy="30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zh-TW" altLang="en-US" sz="2000">
                    <a:latin typeface="標楷體" pitchFamily="65" charset="-120"/>
                    <a:ea typeface="標楷體" pitchFamily="65" charset="-120"/>
                  </a:rPr>
                  <a:t>Ｂ對策</a:t>
                </a:r>
              </a:p>
            </p:txBody>
          </p:sp>
        </p:grpSp>
        <p:grpSp>
          <p:nvGrpSpPr>
            <p:cNvPr id="11" name="Group 39"/>
            <p:cNvGrpSpPr>
              <a:grpSpLocks/>
            </p:cNvGrpSpPr>
            <p:nvPr/>
          </p:nvGrpSpPr>
          <p:grpSpPr bwMode="auto">
            <a:xfrm>
              <a:off x="3456" y="2246"/>
              <a:ext cx="144" cy="121"/>
              <a:chOff x="3000" y="2096"/>
              <a:chExt cx="144" cy="144"/>
            </a:xfrm>
          </p:grpSpPr>
          <p:sp>
            <p:nvSpPr>
              <p:cNvPr id="494676" name="Oval 40"/>
              <p:cNvSpPr>
                <a:spLocks noChangeArrowheads="1"/>
              </p:cNvSpPr>
              <p:nvPr/>
            </p:nvSpPr>
            <p:spPr bwMode="auto">
              <a:xfrm>
                <a:off x="3000" y="2096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4677" name="Line 41"/>
              <p:cNvSpPr>
                <a:spLocks noChangeShapeType="1"/>
              </p:cNvSpPr>
              <p:nvPr/>
            </p:nvSpPr>
            <p:spPr bwMode="auto">
              <a:xfrm>
                <a:off x="3072" y="209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4678" name="Line 42"/>
              <p:cNvSpPr>
                <a:spLocks noChangeShapeType="1"/>
              </p:cNvSpPr>
              <p:nvPr/>
            </p:nvSpPr>
            <p:spPr bwMode="auto">
              <a:xfrm rot="-5400000">
                <a:off x="3072" y="209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94616" name="Line 43"/>
            <p:cNvSpPr>
              <a:spLocks noChangeShapeType="1"/>
            </p:cNvSpPr>
            <p:nvPr/>
          </p:nvSpPr>
          <p:spPr bwMode="auto">
            <a:xfrm rot="3216483">
              <a:off x="1397" y="2186"/>
              <a:ext cx="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4617" name="Line 44"/>
            <p:cNvSpPr>
              <a:spLocks noChangeShapeType="1"/>
            </p:cNvSpPr>
            <p:nvPr/>
          </p:nvSpPr>
          <p:spPr bwMode="auto">
            <a:xfrm rot="6680972">
              <a:off x="2301" y="1533"/>
              <a:ext cx="3" cy="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2" name="Group 45"/>
            <p:cNvGrpSpPr>
              <a:grpSpLocks/>
            </p:cNvGrpSpPr>
            <p:nvPr/>
          </p:nvGrpSpPr>
          <p:grpSpPr bwMode="auto">
            <a:xfrm>
              <a:off x="576" y="1632"/>
              <a:ext cx="144" cy="118"/>
              <a:chOff x="2044" y="1633"/>
              <a:chExt cx="144" cy="140"/>
            </a:xfrm>
          </p:grpSpPr>
          <p:sp>
            <p:nvSpPr>
              <p:cNvPr id="494674" name="Oval 46"/>
              <p:cNvSpPr>
                <a:spLocks noChangeArrowheads="1"/>
              </p:cNvSpPr>
              <p:nvPr/>
            </p:nvSpPr>
            <p:spPr bwMode="auto">
              <a:xfrm>
                <a:off x="2044" y="1633"/>
                <a:ext cx="144" cy="1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4675" name="Line 47"/>
              <p:cNvSpPr>
                <a:spLocks noChangeShapeType="1"/>
              </p:cNvSpPr>
              <p:nvPr/>
            </p:nvSpPr>
            <p:spPr bwMode="auto">
              <a:xfrm rot="-5400000">
                <a:off x="2116" y="1631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3" name="Group 48"/>
            <p:cNvGrpSpPr>
              <a:grpSpLocks/>
            </p:cNvGrpSpPr>
            <p:nvPr/>
          </p:nvGrpSpPr>
          <p:grpSpPr bwMode="auto">
            <a:xfrm>
              <a:off x="576" y="2160"/>
              <a:ext cx="144" cy="118"/>
              <a:chOff x="2044" y="1633"/>
              <a:chExt cx="144" cy="140"/>
            </a:xfrm>
          </p:grpSpPr>
          <p:sp>
            <p:nvSpPr>
              <p:cNvPr id="494672" name="Oval 49"/>
              <p:cNvSpPr>
                <a:spLocks noChangeArrowheads="1"/>
              </p:cNvSpPr>
              <p:nvPr/>
            </p:nvSpPr>
            <p:spPr bwMode="auto">
              <a:xfrm>
                <a:off x="2044" y="1633"/>
                <a:ext cx="144" cy="1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4673" name="Line 50"/>
              <p:cNvSpPr>
                <a:spLocks noChangeShapeType="1"/>
              </p:cNvSpPr>
              <p:nvPr/>
            </p:nvSpPr>
            <p:spPr bwMode="auto">
              <a:xfrm rot="-5400000">
                <a:off x="2116" y="1631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4" name="Group 51"/>
            <p:cNvGrpSpPr>
              <a:grpSpLocks/>
            </p:cNvGrpSpPr>
            <p:nvPr/>
          </p:nvGrpSpPr>
          <p:grpSpPr bwMode="auto">
            <a:xfrm>
              <a:off x="2976" y="1584"/>
              <a:ext cx="144" cy="118"/>
              <a:chOff x="2044" y="1633"/>
              <a:chExt cx="144" cy="140"/>
            </a:xfrm>
          </p:grpSpPr>
          <p:sp>
            <p:nvSpPr>
              <p:cNvPr id="494670" name="Oval 52"/>
              <p:cNvSpPr>
                <a:spLocks noChangeArrowheads="1"/>
              </p:cNvSpPr>
              <p:nvPr/>
            </p:nvSpPr>
            <p:spPr bwMode="auto">
              <a:xfrm>
                <a:off x="2044" y="1633"/>
                <a:ext cx="144" cy="1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4671" name="Line 53"/>
              <p:cNvSpPr>
                <a:spLocks noChangeShapeType="1"/>
              </p:cNvSpPr>
              <p:nvPr/>
            </p:nvSpPr>
            <p:spPr bwMode="auto">
              <a:xfrm rot="-5400000">
                <a:off x="2116" y="1631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5" name="Group 54"/>
            <p:cNvGrpSpPr>
              <a:grpSpLocks/>
            </p:cNvGrpSpPr>
            <p:nvPr/>
          </p:nvGrpSpPr>
          <p:grpSpPr bwMode="auto">
            <a:xfrm>
              <a:off x="2976" y="2064"/>
              <a:ext cx="144" cy="118"/>
              <a:chOff x="2044" y="1633"/>
              <a:chExt cx="144" cy="140"/>
            </a:xfrm>
          </p:grpSpPr>
          <p:sp>
            <p:nvSpPr>
              <p:cNvPr id="494668" name="Oval 55"/>
              <p:cNvSpPr>
                <a:spLocks noChangeArrowheads="1"/>
              </p:cNvSpPr>
              <p:nvPr/>
            </p:nvSpPr>
            <p:spPr bwMode="auto">
              <a:xfrm>
                <a:off x="2044" y="1633"/>
                <a:ext cx="144" cy="1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4669" name="Line 56"/>
              <p:cNvSpPr>
                <a:spLocks noChangeShapeType="1"/>
              </p:cNvSpPr>
              <p:nvPr/>
            </p:nvSpPr>
            <p:spPr bwMode="auto">
              <a:xfrm rot="-5400000">
                <a:off x="2116" y="1631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94622" name="Text Box 57"/>
            <p:cNvSpPr txBox="1">
              <a:spLocks noChangeArrowheads="1"/>
            </p:cNvSpPr>
            <p:nvPr/>
          </p:nvSpPr>
          <p:spPr bwMode="auto">
            <a:xfrm>
              <a:off x="1440" y="1132"/>
              <a:ext cx="864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endParaRPr lang="zh-TW" altLang="zh-TW" sz="20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94623" name="Text Box 58"/>
            <p:cNvSpPr txBox="1">
              <a:spLocks noChangeArrowheads="1"/>
            </p:cNvSpPr>
            <p:nvPr/>
          </p:nvSpPr>
          <p:spPr bwMode="auto">
            <a:xfrm>
              <a:off x="1526" y="2618"/>
              <a:ext cx="720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Ｂ利Ａ</a:t>
              </a:r>
            </a:p>
          </p:txBody>
        </p:sp>
        <p:cxnSp>
          <p:nvCxnSpPr>
            <p:cNvPr id="494624" name="AutoShape 59"/>
            <p:cNvCxnSpPr>
              <a:cxnSpLocks noChangeShapeType="1"/>
              <a:stCxn id="494688" idx="1"/>
              <a:endCxn id="494601" idx="1"/>
            </p:cNvCxnSpPr>
            <p:nvPr/>
          </p:nvCxnSpPr>
          <p:spPr bwMode="auto">
            <a:xfrm rot="10800000" flipH="1">
              <a:off x="196" y="876"/>
              <a:ext cx="1330" cy="1021"/>
            </a:xfrm>
            <a:prstGeom prst="curvedConnector3">
              <a:avLst>
                <a:gd name="adj1" fmla="val -1082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4625" name="AutoShape 60"/>
            <p:cNvCxnSpPr>
              <a:cxnSpLocks noChangeShapeType="1"/>
              <a:stCxn id="494601" idx="3"/>
              <a:endCxn id="494687" idx="3"/>
            </p:cNvCxnSpPr>
            <p:nvPr/>
          </p:nvCxnSpPr>
          <p:spPr bwMode="auto">
            <a:xfrm>
              <a:off x="2246" y="876"/>
              <a:ext cx="1352" cy="1021"/>
            </a:xfrm>
            <a:prstGeom prst="curvedConnector3">
              <a:avLst>
                <a:gd name="adj1" fmla="val 11065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4626" name="AutoShape 61"/>
            <p:cNvCxnSpPr>
              <a:cxnSpLocks noChangeShapeType="1"/>
              <a:stCxn id="494687" idx="3"/>
              <a:endCxn id="494623" idx="3"/>
            </p:cNvCxnSpPr>
            <p:nvPr/>
          </p:nvCxnSpPr>
          <p:spPr bwMode="auto">
            <a:xfrm flipH="1">
              <a:off x="2246" y="1897"/>
              <a:ext cx="1352" cy="829"/>
            </a:xfrm>
            <a:prstGeom prst="curvedConnector3">
              <a:avLst>
                <a:gd name="adj1" fmla="val -1065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4627" name="AutoShape 62"/>
            <p:cNvCxnSpPr>
              <a:cxnSpLocks noChangeShapeType="1"/>
              <a:stCxn id="494623" idx="1"/>
              <a:endCxn id="494688" idx="1"/>
            </p:cNvCxnSpPr>
            <p:nvPr/>
          </p:nvCxnSpPr>
          <p:spPr bwMode="auto">
            <a:xfrm rot="10800000">
              <a:off x="196" y="1897"/>
              <a:ext cx="1330" cy="829"/>
            </a:xfrm>
            <a:prstGeom prst="curvedConnector3">
              <a:avLst>
                <a:gd name="adj1" fmla="val 11082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16" name="Group 63"/>
            <p:cNvGrpSpPr>
              <a:grpSpLocks/>
            </p:cNvGrpSpPr>
            <p:nvPr/>
          </p:nvGrpSpPr>
          <p:grpSpPr bwMode="auto">
            <a:xfrm>
              <a:off x="192" y="1462"/>
              <a:ext cx="3408" cy="122"/>
              <a:chOff x="192" y="1207"/>
              <a:chExt cx="3408" cy="144"/>
            </a:xfrm>
          </p:grpSpPr>
          <p:grpSp>
            <p:nvGrpSpPr>
              <p:cNvPr id="17" name="Group 64"/>
              <p:cNvGrpSpPr>
                <a:grpSpLocks/>
              </p:cNvGrpSpPr>
              <p:nvPr/>
            </p:nvGrpSpPr>
            <p:grpSpPr bwMode="auto">
              <a:xfrm>
                <a:off x="1769" y="1207"/>
                <a:ext cx="144" cy="144"/>
                <a:chOff x="1676" y="1036"/>
                <a:chExt cx="144" cy="144"/>
              </a:xfrm>
            </p:grpSpPr>
            <p:sp>
              <p:nvSpPr>
                <p:cNvPr id="494665" name="Oval 65"/>
                <p:cNvSpPr>
                  <a:spLocks noChangeArrowheads="1"/>
                </p:cNvSpPr>
                <p:nvPr/>
              </p:nvSpPr>
              <p:spPr bwMode="auto">
                <a:xfrm>
                  <a:off x="1676" y="1036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4666" name="Line 66"/>
                <p:cNvSpPr>
                  <a:spLocks noChangeShapeType="1"/>
                </p:cNvSpPr>
                <p:nvPr/>
              </p:nvSpPr>
              <p:spPr bwMode="auto">
                <a:xfrm>
                  <a:off x="1748" y="1036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4667" name="Line 67"/>
                <p:cNvSpPr>
                  <a:spLocks noChangeShapeType="1"/>
                </p:cNvSpPr>
                <p:nvPr/>
              </p:nvSpPr>
              <p:spPr bwMode="auto">
                <a:xfrm rot="-5400000">
                  <a:off x="1748" y="1036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8" name="Group 68"/>
              <p:cNvGrpSpPr>
                <a:grpSpLocks/>
              </p:cNvGrpSpPr>
              <p:nvPr/>
            </p:nvGrpSpPr>
            <p:grpSpPr bwMode="auto">
              <a:xfrm>
                <a:off x="192" y="1207"/>
                <a:ext cx="144" cy="144"/>
                <a:chOff x="3000" y="1160"/>
                <a:chExt cx="144" cy="144"/>
              </a:xfrm>
            </p:grpSpPr>
            <p:sp>
              <p:nvSpPr>
                <p:cNvPr id="494662" name="Oval 69"/>
                <p:cNvSpPr>
                  <a:spLocks noChangeArrowheads="1"/>
                </p:cNvSpPr>
                <p:nvPr/>
              </p:nvSpPr>
              <p:spPr bwMode="auto">
                <a:xfrm>
                  <a:off x="3000" y="1160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4663" name="Line 70"/>
                <p:cNvSpPr>
                  <a:spLocks noChangeShapeType="1"/>
                </p:cNvSpPr>
                <p:nvPr/>
              </p:nvSpPr>
              <p:spPr bwMode="auto">
                <a:xfrm>
                  <a:off x="3072" y="1160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4664" name="Line 71"/>
                <p:cNvSpPr>
                  <a:spLocks noChangeShapeType="1"/>
                </p:cNvSpPr>
                <p:nvPr/>
              </p:nvSpPr>
              <p:spPr bwMode="auto">
                <a:xfrm rot="-5400000">
                  <a:off x="3072" y="1160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9" name="Group 72"/>
              <p:cNvGrpSpPr>
                <a:grpSpLocks/>
              </p:cNvGrpSpPr>
              <p:nvPr/>
            </p:nvGrpSpPr>
            <p:grpSpPr bwMode="auto">
              <a:xfrm>
                <a:off x="3456" y="1207"/>
                <a:ext cx="144" cy="144"/>
                <a:chOff x="3000" y="1160"/>
                <a:chExt cx="144" cy="144"/>
              </a:xfrm>
            </p:grpSpPr>
            <p:sp>
              <p:nvSpPr>
                <p:cNvPr id="494659" name="Oval 73"/>
                <p:cNvSpPr>
                  <a:spLocks noChangeArrowheads="1"/>
                </p:cNvSpPr>
                <p:nvPr/>
              </p:nvSpPr>
              <p:spPr bwMode="auto">
                <a:xfrm>
                  <a:off x="3000" y="1160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4660" name="Line 74"/>
                <p:cNvSpPr>
                  <a:spLocks noChangeShapeType="1"/>
                </p:cNvSpPr>
                <p:nvPr/>
              </p:nvSpPr>
              <p:spPr bwMode="auto">
                <a:xfrm>
                  <a:off x="3072" y="1160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4661" name="Line 75"/>
                <p:cNvSpPr>
                  <a:spLocks noChangeShapeType="1"/>
                </p:cNvSpPr>
                <p:nvPr/>
              </p:nvSpPr>
              <p:spPr bwMode="auto">
                <a:xfrm rot="-5400000">
                  <a:off x="3072" y="1160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20" name="Group 76"/>
            <p:cNvGrpSpPr>
              <a:grpSpLocks/>
            </p:cNvGrpSpPr>
            <p:nvPr/>
          </p:nvGrpSpPr>
          <p:grpSpPr bwMode="auto">
            <a:xfrm>
              <a:off x="192" y="2239"/>
              <a:ext cx="3408" cy="121"/>
              <a:chOff x="192" y="2128"/>
              <a:chExt cx="3408" cy="144"/>
            </a:xfrm>
          </p:grpSpPr>
          <p:grpSp>
            <p:nvGrpSpPr>
              <p:cNvPr id="21" name="Group 77"/>
              <p:cNvGrpSpPr>
                <a:grpSpLocks/>
              </p:cNvGrpSpPr>
              <p:nvPr/>
            </p:nvGrpSpPr>
            <p:grpSpPr bwMode="auto">
              <a:xfrm>
                <a:off x="1769" y="2128"/>
                <a:ext cx="144" cy="144"/>
                <a:chOff x="1676" y="2216"/>
                <a:chExt cx="144" cy="144"/>
              </a:xfrm>
            </p:grpSpPr>
            <p:sp>
              <p:nvSpPr>
                <p:cNvPr id="494653" name="Oval 78"/>
                <p:cNvSpPr>
                  <a:spLocks noChangeArrowheads="1"/>
                </p:cNvSpPr>
                <p:nvPr/>
              </p:nvSpPr>
              <p:spPr bwMode="auto">
                <a:xfrm>
                  <a:off x="1676" y="2216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4654" name="Line 79"/>
                <p:cNvSpPr>
                  <a:spLocks noChangeShapeType="1"/>
                </p:cNvSpPr>
                <p:nvPr/>
              </p:nvSpPr>
              <p:spPr bwMode="auto">
                <a:xfrm>
                  <a:off x="1748" y="2216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4655" name="Line 80"/>
                <p:cNvSpPr>
                  <a:spLocks noChangeShapeType="1"/>
                </p:cNvSpPr>
                <p:nvPr/>
              </p:nvSpPr>
              <p:spPr bwMode="auto">
                <a:xfrm rot="-5400000">
                  <a:off x="1748" y="2216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2" name="Group 81"/>
              <p:cNvGrpSpPr>
                <a:grpSpLocks/>
              </p:cNvGrpSpPr>
              <p:nvPr/>
            </p:nvGrpSpPr>
            <p:grpSpPr bwMode="auto">
              <a:xfrm>
                <a:off x="3456" y="2128"/>
                <a:ext cx="144" cy="144"/>
                <a:chOff x="3000" y="1160"/>
                <a:chExt cx="144" cy="144"/>
              </a:xfrm>
            </p:grpSpPr>
            <p:sp>
              <p:nvSpPr>
                <p:cNvPr id="494650" name="Oval 82"/>
                <p:cNvSpPr>
                  <a:spLocks noChangeArrowheads="1"/>
                </p:cNvSpPr>
                <p:nvPr/>
              </p:nvSpPr>
              <p:spPr bwMode="auto">
                <a:xfrm>
                  <a:off x="3000" y="1160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4651" name="Line 83"/>
                <p:cNvSpPr>
                  <a:spLocks noChangeShapeType="1"/>
                </p:cNvSpPr>
                <p:nvPr/>
              </p:nvSpPr>
              <p:spPr bwMode="auto">
                <a:xfrm>
                  <a:off x="3072" y="1160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4652" name="Line 84"/>
                <p:cNvSpPr>
                  <a:spLocks noChangeShapeType="1"/>
                </p:cNvSpPr>
                <p:nvPr/>
              </p:nvSpPr>
              <p:spPr bwMode="auto">
                <a:xfrm rot="-5400000">
                  <a:off x="3072" y="1160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3" name="Group 85"/>
              <p:cNvGrpSpPr>
                <a:grpSpLocks/>
              </p:cNvGrpSpPr>
              <p:nvPr/>
            </p:nvGrpSpPr>
            <p:grpSpPr bwMode="auto">
              <a:xfrm>
                <a:off x="192" y="2128"/>
                <a:ext cx="144" cy="144"/>
                <a:chOff x="3000" y="1160"/>
                <a:chExt cx="144" cy="144"/>
              </a:xfrm>
            </p:grpSpPr>
            <p:sp>
              <p:nvSpPr>
                <p:cNvPr id="494647" name="Oval 86"/>
                <p:cNvSpPr>
                  <a:spLocks noChangeArrowheads="1"/>
                </p:cNvSpPr>
                <p:nvPr/>
              </p:nvSpPr>
              <p:spPr bwMode="auto">
                <a:xfrm>
                  <a:off x="3000" y="1160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4648" name="Line 87"/>
                <p:cNvSpPr>
                  <a:spLocks noChangeShapeType="1"/>
                </p:cNvSpPr>
                <p:nvPr/>
              </p:nvSpPr>
              <p:spPr bwMode="auto">
                <a:xfrm>
                  <a:off x="3072" y="1160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4649" name="Line 88"/>
                <p:cNvSpPr>
                  <a:spLocks noChangeShapeType="1"/>
                </p:cNvSpPr>
                <p:nvPr/>
              </p:nvSpPr>
              <p:spPr bwMode="auto">
                <a:xfrm rot="-5400000">
                  <a:off x="3072" y="1160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24" name="Group 89"/>
            <p:cNvGrpSpPr>
              <a:grpSpLocks/>
            </p:cNvGrpSpPr>
            <p:nvPr/>
          </p:nvGrpSpPr>
          <p:grpSpPr bwMode="auto">
            <a:xfrm>
              <a:off x="1056" y="1776"/>
              <a:ext cx="248" cy="208"/>
              <a:chOff x="2160" y="1632"/>
              <a:chExt cx="248" cy="208"/>
            </a:xfrm>
          </p:grpSpPr>
          <p:sp>
            <p:nvSpPr>
              <p:cNvPr id="494642" name="Line 90"/>
              <p:cNvSpPr>
                <a:spLocks noChangeShapeType="1"/>
              </p:cNvSpPr>
              <p:nvPr/>
            </p:nvSpPr>
            <p:spPr bwMode="auto">
              <a:xfrm rot="-5400000">
                <a:off x="2283" y="1727"/>
                <a:ext cx="0" cy="11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4643" name="Freeform 91"/>
              <p:cNvSpPr>
                <a:spLocks/>
              </p:cNvSpPr>
              <p:nvPr/>
            </p:nvSpPr>
            <p:spPr bwMode="auto">
              <a:xfrm>
                <a:off x="2160" y="1632"/>
                <a:ext cx="248" cy="208"/>
              </a:xfrm>
              <a:custGeom>
                <a:avLst/>
                <a:gdLst>
                  <a:gd name="T0" fmla="*/ 0 w 248"/>
                  <a:gd name="T1" fmla="*/ 112 h 208"/>
                  <a:gd name="T2" fmla="*/ 48 w 248"/>
                  <a:gd name="T3" fmla="*/ 16 h 208"/>
                  <a:gd name="T4" fmla="*/ 192 w 248"/>
                  <a:gd name="T5" fmla="*/ 16 h 208"/>
                  <a:gd name="T6" fmla="*/ 240 w 248"/>
                  <a:gd name="T7" fmla="*/ 112 h 208"/>
                  <a:gd name="T8" fmla="*/ 240 w 248"/>
                  <a:gd name="T9" fmla="*/ 160 h 208"/>
                  <a:gd name="T10" fmla="*/ 192 w 248"/>
                  <a:gd name="T11" fmla="*/ 208 h 2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8"/>
                  <a:gd name="T19" fmla="*/ 0 h 208"/>
                  <a:gd name="T20" fmla="*/ 248 w 248"/>
                  <a:gd name="T21" fmla="*/ 208 h 2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8" h="208">
                    <a:moveTo>
                      <a:pt x="0" y="112"/>
                    </a:moveTo>
                    <a:cubicBezTo>
                      <a:pt x="8" y="72"/>
                      <a:pt x="16" y="32"/>
                      <a:pt x="48" y="16"/>
                    </a:cubicBezTo>
                    <a:cubicBezTo>
                      <a:pt x="80" y="0"/>
                      <a:pt x="160" y="0"/>
                      <a:pt x="192" y="16"/>
                    </a:cubicBezTo>
                    <a:cubicBezTo>
                      <a:pt x="224" y="32"/>
                      <a:pt x="232" y="88"/>
                      <a:pt x="240" y="112"/>
                    </a:cubicBezTo>
                    <a:cubicBezTo>
                      <a:pt x="248" y="136"/>
                      <a:pt x="248" y="144"/>
                      <a:pt x="240" y="160"/>
                    </a:cubicBezTo>
                    <a:cubicBezTo>
                      <a:pt x="232" y="176"/>
                      <a:pt x="200" y="200"/>
                      <a:pt x="192" y="208"/>
                    </a:cubicBezTo>
                  </a:path>
                </a:pathLst>
              </a:custGeom>
              <a:noFill/>
              <a:ln w="38100" cap="sq">
                <a:solidFill>
                  <a:srgbClr val="FF3300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25" name="Group 92"/>
            <p:cNvGrpSpPr>
              <a:grpSpLocks/>
            </p:cNvGrpSpPr>
            <p:nvPr/>
          </p:nvGrpSpPr>
          <p:grpSpPr bwMode="auto">
            <a:xfrm>
              <a:off x="2448" y="1824"/>
              <a:ext cx="248" cy="208"/>
              <a:chOff x="2160" y="1632"/>
              <a:chExt cx="248" cy="208"/>
            </a:xfrm>
          </p:grpSpPr>
          <p:sp>
            <p:nvSpPr>
              <p:cNvPr id="494640" name="Line 93"/>
              <p:cNvSpPr>
                <a:spLocks noChangeShapeType="1"/>
              </p:cNvSpPr>
              <p:nvPr/>
            </p:nvSpPr>
            <p:spPr bwMode="auto">
              <a:xfrm rot="-5400000">
                <a:off x="2283" y="1727"/>
                <a:ext cx="0" cy="11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4641" name="Freeform 94"/>
              <p:cNvSpPr>
                <a:spLocks/>
              </p:cNvSpPr>
              <p:nvPr/>
            </p:nvSpPr>
            <p:spPr bwMode="auto">
              <a:xfrm>
                <a:off x="2160" y="1632"/>
                <a:ext cx="248" cy="208"/>
              </a:xfrm>
              <a:custGeom>
                <a:avLst/>
                <a:gdLst>
                  <a:gd name="T0" fmla="*/ 0 w 248"/>
                  <a:gd name="T1" fmla="*/ 112 h 208"/>
                  <a:gd name="T2" fmla="*/ 48 w 248"/>
                  <a:gd name="T3" fmla="*/ 16 h 208"/>
                  <a:gd name="T4" fmla="*/ 192 w 248"/>
                  <a:gd name="T5" fmla="*/ 16 h 208"/>
                  <a:gd name="T6" fmla="*/ 240 w 248"/>
                  <a:gd name="T7" fmla="*/ 112 h 208"/>
                  <a:gd name="T8" fmla="*/ 240 w 248"/>
                  <a:gd name="T9" fmla="*/ 160 h 208"/>
                  <a:gd name="T10" fmla="*/ 192 w 248"/>
                  <a:gd name="T11" fmla="*/ 208 h 2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8"/>
                  <a:gd name="T19" fmla="*/ 0 h 208"/>
                  <a:gd name="T20" fmla="*/ 248 w 248"/>
                  <a:gd name="T21" fmla="*/ 208 h 2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8" h="208">
                    <a:moveTo>
                      <a:pt x="0" y="112"/>
                    </a:moveTo>
                    <a:cubicBezTo>
                      <a:pt x="8" y="72"/>
                      <a:pt x="16" y="32"/>
                      <a:pt x="48" y="16"/>
                    </a:cubicBezTo>
                    <a:cubicBezTo>
                      <a:pt x="80" y="0"/>
                      <a:pt x="160" y="0"/>
                      <a:pt x="192" y="16"/>
                    </a:cubicBezTo>
                    <a:cubicBezTo>
                      <a:pt x="224" y="32"/>
                      <a:pt x="232" y="88"/>
                      <a:pt x="240" y="112"/>
                    </a:cubicBezTo>
                    <a:cubicBezTo>
                      <a:pt x="248" y="136"/>
                      <a:pt x="248" y="144"/>
                      <a:pt x="240" y="160"/>
                    </a:cubicBezTo>
                    <a:cubicBezTo>
                      <a:pt x="232" y="176"/>
                      <a:pt x="200" y="200"/>
                      <a:pt x="192" y="208"/>
                    </a:cubicBezTo>
                  </a:path>
                </a:pathLst>
              </a:custGeom>
              <a:noFill/>
              <a:ln w="38100" cap="sq">
                <a:solidFill>
                  <a:srgbClr val="FF3300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26" name="Group 95"/>
            <p:cNvGrpSpPr>
              <a:grpSpLocks/>
            </p:cNvGrpSpPr>
            <p:nvPr/>
          </p:nvGrpSpPr>
          <p:grpSpPr bwMode="auto">
            <a:xfrm>
              <a:off x="1680" y="1824"/>
              <a:ext cx="248" cy="208"/>
              <a:chOff x="1584" y="2064"/>
              <a:chExt cx="248" cy="208"/>
            </a:xfrm>
          </p:grpSpPr>
          <p:sp>
            <p:nvSpPr>
              <p:cNvPr id="494637" name="Line 96"/>
              <p:cNvSpPr>
                <a:spLocks noChangeShapeType="1"/>
              </p:cNvSpPr>
              <p:nvPr/>
            </p:nvSpPr>
            <p:spPr bwMode="auto">
              <a:xfrm flipH="1">
                <a:off x="1680" y="211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4638" name="Line 97"/>
              <p:cNvSpPr>
                <a:spLocks noChangeShapeType="1"/>
              </p:cNvSpPr>
              <p:nvPr/>
            </p:nvSpPr>
            <p:spPr bwMode="auto">
              <a:xfrm rot="5400000" flipH="1">
                <a:off x="1704" y="208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4639" name="Freeform 98"/>
              <p:cNvSpPr>
                <a:spLocks/>
              </p:cNvSpPr>
              <p:nvPr/>
            </p:nvSpPr>
            <p:spPr bwMode="auto">
              <a:xfrm>
                <a:off x="1584" y="2064"/>
                <a:ext cx="248" cy="208"/>
              </a:xfrm>
              <a:custGeom>
                <a:avLst/>
                <a:gdLst>
                  <a:gd name="T0" fmla="*/ 0 w 248"/>
                  <a:gd name="T1" fmla="*/ 112 h 208"/>
                  <a:gd name="T2" fmla="*/ 48 w 248"/>
                  <a:gd name="T3" fmla="*/ 16 h 208"/>
                  <a:gd name="T4" fmla="*/ 192 w 248"/>
                  <a:gd name="T5" fmla="*/ 16 h 208"/>
                  <a:gd name="T6" fmla="*/ 240 w 248"/>
                  <a:gd name="T7" fmla="*/ 112 h 208"/>
                  <a:gd name="T8" fmla="*/ 240 w 248"/>
                  <a:gd name="T9" fmla="*/ 160 h 208"/>
                  <a:gd name="T10" fmla="*/ 192 w 248"/>
                  <a:gd name="T11" fmla="*/ 208 h 2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8"/>
                  <a:gd name="T19" fmla="*/ 0 h 208"/>
                  <a:gd name="T20" fmla="*/ 248 w 248"/>
                  <a:gd name="T21" fmla="*/ 208 h 2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8" h="208">
                    <a:moveTo>
                      <a:pt x="0" y="112"/>
                    </a:moveTo>
                    <a:cubicBezTo>
                      <a:pt x="8" y="72"/>
                      <a:pt x="16" y="32"/>
                      <a:pt x="48" y="16"/>
                    </a:cubicBezTo>
                    <a:cubicBezTo>
                      <a:pt x="80" y="0"/>
                      <a:pt x="160" y="0"/>
                      <a:pt x="192" y="16"/>
                    </a:cubicBezTo>
                    <a:cubicBezTo>
                      <a:pt x="224" y="32"/>
                      <a:pt x="232" y="88"/>
                      <a:pt x="240" y="112"/>
                    </a:cubicBezTo>
                    <a:cubicBezTo>
                      <a:pt x="248" y="136"/>
                      <a:pt x="248" y="144"/>
                      <a:pt x="240" y="160"/>
                    </a:cubicBezTo>
                    <a:cubicBezTo>
                      <a:pt x="232" y="176"/>
                      <a:pt x="200" y="200"/>
                      <a:pt x="192" y="208"/>
                    </a:cubicBezTo>
                  </a:path>
                </a:pathLst>
              </a:custGeom>
              <a:noFill/>
              <a:ln w="38100" cap="sq">
                <a:solidFill>
                  <a:srgbClr val="FF3300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27" name="Group 99"/>
            <p:cNvGrpSpPr>
              <a:grpSpLocks/>
            </p:cNvGrpSpPr>
            <p:nvPr/>
          </p:nvGrpSpPr>
          <p:grpSpPr bwMode="auto">
            <a:xfrm>
              <a:off x="1728" y="2400"/>
              <a:ext cx="248" cy="208"/>
              <a:chOff x="1584" y="2064"/>
              <a:chExt cx="248" cy="208"/>
            </a:xfrm>
          </p:grpSpPr>
          <p:sp>
            <p:nvSpPr>
              <p:cNvPr id="494634" name="Line 100"/>
              <p:cNvSpPr>
                <a:spLocks noChangeShapeType="1"/>
              </p:cNvSpPr>
              <p:nvPr/>
            </p:nvSpPr>
            <p:spPr bwMode="auto">
              <a:xfrm flipH="1">
                <a:off x="1680" y="211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4635" name="Line 101"/>
              <p:cNvSpPr>
                <a:spLocks noChangeShapeType="1"/>
              </p:cNvSpPr>
              <p:nvPr/>
            </p:nvSpPr>
            <p:spPr bwMode="auto">
              <a:xfrm rot="5400000" flipH="1">
                <a:off x="1704" y="208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4636" name="Freeform 102"/>
              <p:cNvSpPr>
                <a:spLocks/>
              </p:cNvSpPr>
              <p:nvPr/>
            </p:nvSpPr>
            <p:spPr bwMode="auto">
              <a:xfrm>
                <a:off x="1584" y="2064"/>
                <a:ext cx="248" cy="208"/>
              </a:xfrm>
              <a:custGeom>
                <a:avLst/>
                <a:gdLst>
                  <a:gd name="T0" fmla="*/ 0 w 248"/>
                  <a:gd name="T1" fmla="*/ 112 h 208"/>
                  <a:gd name="T2" fmla="*/ 48 w 248"/>
                  <a:gd name="T3" fmla="*/ 16 h 208"/>
                  <a:gd name="T4" fmla="*/ 192 w 248"/>
                  <a:gd name="T5" fmla="*/ 16 h 208"/>
                  <a:gd name="T6" fmla="*/ 240 w 248"/>
                  <a:gd name="T7" fmla="*/ 112 h 208"/>
                  <a:gd name="T8" fmla="*/ 240 w 248"/>
                  <a:gd name="T9" fmla="*/ 160 h 208"/>
                  <a:gd name="T10" fmla="*/ 192 w 248"/>
                  <a:gd name="T11" fmla="*/ 208 h 2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8"/>
                  <a:gd name="T19" fmla="*/ 0 h 208"/>
                  <a:gd name="T20" fmla="*/ 248 w 248"/>
                  <a:gd name="T21" fmla="*/ 208 h 2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8" h="208">
                    <a:moveTo>
                      <a:pt x="0" y="112"/>
                    </a:moveTo>
                    <a:cubicBezTo>
                      <a:pt x="8" y="72"/>
                      <a:pt x="16" y="32"/>
                      <a:pt x="48" y="16"/>
                    </a:cubicBezTo>
                    <a:cubicBezTo>
                      <a:pt x="80" y="0"/>
                      <a:pt x="160" y="0"/>
                      <a:pt x="192" y="16"/>
                    </a:cubicBezTo>
                    <a:cubicBezTo>
                      <a:pt x="224" y="32"/>
                      <a:pt x="232" y="88"/>
                      <a:pt x="240" y="112"/>
                    </a:cubicBezTo>
                    <a:cubicBezTo>
                      <a:pt x="248" y="136"/>
                      <a:pt x="248" y="144"/>
                      <a:pt x="240" y="160"/>
                    </a:cubicBezTo>
                    <a:cubicBezTo>
                      <a:pt x="232" y="176"/>
                      <a:pt x="200" y="200"/>
                      <a:pt x="192" y="208"/>
                    </a:cubicBezTo>
                  </a:path>
                </a:pathLst>
              </a:custGeom>
              <a:noFill/>
              <a:ln w="38100" cap="sq">
                <a:solidFill>
                  <a:srgbClr val="FF3300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494599" name="Text Box 103"/>
          <p:cNvSpPr txBox="1">
            <a:spLocks noChangeArrowheads="1"/>
          </p:cNvSpPr>
          <p:nvPr/>
        </p:nvSpPr>
        <p:spPr bwMode="auto">
          <a:xfrm>
            <a:off x="304800" y="5181600"/>
            <a:ext cx="38735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TW" altLang="en-US" sz="16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對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TW" altLang="en-US" sz="16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策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TW" altLang="en-US" sz="16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總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TW" altLang="en-US" sz="16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5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5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6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Accidental Adversaries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668768" cy="487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05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4E0F7-B0EB-432F-A926-65BE8EE655C5}" type="slidenum">
              <a:rPr lang="en-US" altLang="zh-TW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1006594" name="Freeform 2"/>
          <p:cNvSpPr>
            <a:spLocks/>
          </p:cNvSpPr>
          <p:nvPr/>
        </p:nvSpPr>
        <p:spPr bwMode="auto">
          <a:xfrm>
            <a:off x="2286000" y="1422400"/>
            <a:ext cx="3124200" cy="3149600"/>
          </a:xfrm>
          <a:custGeom>
            <a:avLst/>
            <a:gdLst>
              <a:gd name="T0" fmla="*/ 2147483647 w 1976"/>
              <a:gd name="T1" fmla="*/ 2147483647 h 1528"/>
              <a:gd name="T2" fmla="*/ 2147483647 w 1976"/>
              <a:gd name="T3" fmla="*/ 2147483647 h 1528"/>
              <a:gd name="T4" fmla="*/ 2147483647 w 1976"/>
              <a:gd name="T5" fmla="*/ 2147483647 h 1528"/>
              <a:gd name="T6" fmla="*/ 2147483647 w 1976"/>
              <a:gd name="T7" fmla="*/ 2147483647 h 1528"/>
              <a:gd name="T8" fmla="*/ 2147483647 w 1976"/>
              <a:gd name="T9" fmla="*/ 2147483647 h 1528"/>
              <a:gd name="T10" fmla="*/ 2147483647 w 1976"/>
              <a:gd name="T11" fmla="*/ 2147483647 h 1528"/>
              <a:gd name="T12" fmla="*/ 2147483647 w 1976"/>
              <a:gd name="T13" fmla="*/ 2147483647 h 1528"/>
              <a:gd name="T14" fmla="*/ 2147483647 w 1976"/>
              <a:gd name="T15" fmla="*/ 2147483647 h 1528"/>
              <a:gd name="T16" fmla="*/ 2147483647 w 1976"/>
              <a:gd name="T17" fmla="*/ 2147483647 h 1528"/>
              <a:gd name="T18" fmla="*/ 2147483647 w 1976"/>
              <a:gd name="T19" fmla="*/ 2147483647 h 1528"/>
              <a:gd name="T20" fmla="*/ 2147483647 w 1976"/>
              <a:gd name="T21" fmla="*/ 2147483647 h 1528"/>
              <a:gd name="T22" fmla="*/ 2147483647 w 1976"/>
              <a:gd name="T23" fmla="*/ 2147483647 h 1528"/>
              <a:gd name="T24" fmla="*/ 2147483647 w 1976"/>
              <a:gd name="T25" fmla="*/ 2147483647 h 1528"/>
              <a:gd name="T26" fmla="*/ 2147483647 w 1976"/>
              <a:gd name="T27" fmla="*/ 2147483647 h 1528"/>
              <a:gd name="T28" fmla="*/ 2147483647 w 1976"/>
              <a:gd name="T29" fmla="*/ 2147483647 h 15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76"/>
              <a:gd name="T46" fmla="*/ 0 h 1528"/>
              <a:gd name="T47" fmla="*/ 1976 w 1976"/>
              <a:gd name="T48" fmla="*/ 1528 h 152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76" h="1528">
                <a:moveTo>
                  <a:pt x="8" y="736"/>
                </a:moveTo>
                <a:cubicBezTo>
                  <a:pt x="84" y="548"/>
                  <a:pt x="160" y="360"/>
                  <a:pt x="248" y="256"/>
                </a:cubicBezTo>
                <a:cubicBezTo>
                  <a:pt x="336" y="152"/>
                  <a:pt x="416" y="152"/>
                  <a:pt x="536" y="112"/>
                </a:cubicBezTo>
                <a:cubicBezTo>
                  <a:pt x="656" y="72"/>
                  <a:pt x="848" y="32"/>
                  <a:pt x="968" y="16"/>
                </a:cubicBezTo>
                <a:cubicBezTo>
                  <a:pt x="1088" y="0"/>
                  <a:pt x="1136" y="0"/>
                  <a:pt x="1256" y="16"/>
                </a:cubicBezTo>
                <a:cubicBezTo>
                  <a:pt x="1376" y="32"/>
                  <a:pt x="1576" y="32"/>
                  <a:pt x="1688" y="112"/>
                </a:cubicBezTo>
                <a:cubicBezTo>
                  <a:pt x="1800" y="192"/>
                  <a:pt x="1880" y="376"/>
                  <a:pt x="1928" y="496"/>
                </a:cubicBezTo>
                <a:cubicBezTo>
                  <a:pt x="1976" y="616"/>
                  <a:pt x="1976" y="720"/>
                  <a:pt x="1976" y="832"/>
                </a:cubicBezTo>
                <a:cubicBezTo>
                  <a:pt x="1976" y="944"/>
                  <a:pt x="1952" y="1080"/>
                  <a:pt x="1928" y="1168"/>
                </a:cubicBezTo>
                <a:cubicBezTo>
                  <a:pt x="1904" y="1256"/>
                  <a:pt x="1968" y="1304"/>
                  <a:pt x="1832" y="1360"/>
                </a:cubicBezTo>
                <a:cubicBezTo>
                  <a:pt x="1696" y="1416"/>
                  <a:pt x="1288" y="1480"/>
                  <a:pt x="1112" y="1504"/>
                </a:cubicBezTo>
                <a:cubicBezTo>
                  <a:pt x="936" y="1528"/>
                  <a:pt x="904" y="1520"/>
                  <a:pt x="776" y="1504"/>
                </a:cubicBezTo>
                <a:cubicBezTo>
                  <a:pt x="648" y="1488"/>
                  <a:pt x="464" y="1448"/>
                  <a:pt x="344" y="1408"/>
                </a:cubicBezTo>
                <a:cubicBezTo>
                  <a:pt x="224" y="1368"/>
                  <a:pt x="112" y="1328"/>
                  <a:pt x="56" y="1264"/>
                </a:cubicBezTo>
                <a:cubicBezTo>
                  <a:pt x="0" y="1200"/>
                  <a:pt x="4" y="1112"/>
                  <a:pt x="8" y="1024"/>
                </a:cubicBezTo>
              </a:path>
            </a:pathLst>
          </a:custGeom>
          <a:noFill/>
          <a:ln w="57150" cap="rnd">
            <a:solidFill>
              <a:srgbClr val="FF0000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3600" y="1244600"/>
            <a:ext cx="4025900" cy="4864100"/>
            <a:chOff x="1344" y="784"/>
            <a:chExt cx="2536" cy="3064"/>
          </a:xfrm>
        </p:grpSpPr>
        <p:sp>
          <p:nvSpPr>
            <p:cNvPr id="495679" name="Freeform 4"/>
            <p:cNvSpPr>
              <a:spLocks/>
            </p:cNvSpPr>
            <p:nvPr/>
          </p:nvSpPr>
          <p:spPr bwMode="auto">
            <a:xfrm>
              <a:off x="1344" y="784"/>
              <a:ext cx="2536" cy="3064"/>
            </a:xfrm>
            <a:custGeom>
              <a:avLst/>
              <a:gdLst>
                <a:gd name="T0" fmla="*/ 0 w 2536"/>
                <a:gd name="T1" fmla="*/ 944 h 3064"/>
                <a:gd name="T2" fmla="*/ 336 w 2536"/>
                <a:gd name="T3" fmla="*/ 224 h 3064"/>
                <a:gd name="T4" fmla="*/ 864 w 2536"/>
                <a:gd name="T5" fmla="*/ 32 h 3064"/>
                <a:gd name="T6" fmla="*/ 1440 w 2536"/>
                <a:gd name="T7" fmla="*/ 32 h 3064"/>
                <a:gd name="T8" fmla="*/ 1824 w 2536"/>
                <a:gd name="T9" fmla="*/ 128 h 3064"/>
                <a:gd name="T10" fmla="*/ 2064 w 2536"/>
                <a:gd name="T11" fmla="*/ 512 h 3064"/>
                <a:gd name="T12" fmla="*/ 2208 w 2536"/>
                <a:gd name="T13" fmla="*/ 992 h 3064"/>
                <a:gd name="T14" fmla="*/ 2400 w 2536"/>
                <a:gd name="T15" fmla="*/ 1376 h 3064"/>
                <a:gd name="T16" fmla="*/ 2496 w 2536"/>
                <a:gd name="T17" fmla="*/ 1952 h 3064"/>
                <a:gd name="T18" fmla="*/ 2496 w 2536"/>
                <a:gd name="T19" fmla="*/ 2480 h 3064"/>
                <a:gd name="T20" fmla="*/ 2256 w 2536"/>
                <a:gd name="T21" fmla="*/ 2816 h 3064"/>
                <a:gd name="T22" fmla="*/ 1920 w 2536"/>
                <a:gd name="T23" fmla="*/ 3008 h 3064"/>
                <a:gd name="T24" fmla="*/ 1488 w 2536"/>
                <a:gd name="T25" fmla="*/ 3008 h 3064"/>
                <a:gd name="T26" fmla="*/ 672 w 2536"/>
                <a:gd name="T27" fmla="*/ 3056 h 3064"/>
                <a:gd name="T28" fmla="*/ 288 w 2536"/>
                <a:gd name="T29" fmla="*/ 2960 h 3064"/>
                <a:gd name="T30" fmla="*/ 144 w 2536"/>
                <a:gd name="T31" fmla="*/ 2672 h 3064"/>
                <a:gd name="T32" fmla="*/ 144 w 2536"/>
                <a:gd name="T33" fmla="*/ 2336 h 3064"/>
                <a:gd name="T34" fmla="*/ 432 w 2536"/>
                <a:gd name="T35" fmla="*/ 2192 h 3064"/>
                <a:gd name="T36" fmla="*/ 768 w 2536"/>
                <a:gd name="T37" fmla="*/ 2048 h 3064"/>
                <a:gd name="T38" fmla="*/ 624 w 2536"/>
                <a:gd name="T39" fmla="*/ 1952 h 30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36"/>
                <a:gd name="T61" fmla="*/ 0 h 3064"/>
                <a:gd name="T62" fmla="*/ 2536 w 2536"/>
                <a:gd name="T63" fmla="*/ 3064 h 30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36" h="3064">
                  <a:moveTo>
                    <a:pt x="0" y="944"/>
                  </a:moveTo>
                  <a:cubicBezTo>
                    <a:pt x="96" y="660"/>
                    <a:pt x="192" y="376"/>
                    <a:pt x="336" y="224"/>
                  </a:cubicBezTo>
                  <a:cubicBezTo>
                    <a:pt x="480" y="72"/>
                    <a:pt x="680" y="64"/>
                    <a:pt x="864" y="32"/>
                  </a:cubicBezTo>
                  <a:cubicBezTo>
                    <a:pt x="1048" y="0"/>
                    <a:pt x="1280" y="16"/>
                    <a:pt x="1440" y="32"/>
                  </a:cubicBezTo>
                  <a:cubicBezTo>
                    <a:pt x="1600" y="48"/>
                    <a:pt x="1720" y="48"/>
                    <a:pt x="1824" y="128"/>
                  </a:cubicBezTo>
                  <a:cubicBezTo>
                    <a:pt x="1928" y="208"/>
                    <a:pt x="2000" y="368"/>
                    <a:pt x="2064" y="512"/>
                  </a:cubicBezTo>
                  <a:cubicBezTo>
                    <a:pt x="2128" y="656"/>
                    <a:pt x="2152" y="848"/>
                    <a:pt x="2208" y="992"/>
                  </a:cubicBezTo>
                  <a:cubicBezTo>
                    <a:pt x="2264" y="1136"/>
                    <a:pt x="2352" y="1216"/>
                    <a:pt x="2400" y="1376"/>
                  </a:cubicBezTo>
                  <a:cubicBezTo>
                    <a:pt x="2448" y="1536"/>
                    <a:pt x="2480" y="1768"/>
                    <a:pt x="2496" y="1952"/>
                  </a:cubicBezTo>
                  <a:cubicBezTo>
                    <a:pt x="2512" y="2136"/>
                    <a:pt x="2536" y="2336"/>
                    <a:pt x="2496" y="2480"/>
                  </a:cubicBezTo>
                  <a:cubicBezTo>
                    <a:pt x="2456" y="2624"/>
                    <a:pt x="2352" y="2728"/>
                    <a:pt x="2256" y="2816"/>
                  </a:cubicBezTo>
                  <a:cubicBezTo>
                    <a:pt x="2160" y="2904"/>
                    <a:pt x="2048" y="2976"/>
                    <a:pt x="1920" y="3008"/>
                  </a:cubicBezTo>
                  <a:cubicBezTo>
                    <a:pt x="1792" y="3040"/>
                    <a:pt x="1696" y="3000"/>
                    <a:pt x="1488" y="3008"/>
                  </a:cubicBezTo>
                  <a:cubicBezTo>
                    <a:pt x="1280" y="3016"/>
                    <a:pt x="872" y="3064"/>
                    <a:pt x="672" y="3056"/>
                  </a:cubicBezTo>
                  <a:cubicBezTo>
                    <a:pt x="472" y="3048"/>
                    <a:pt x="376" y="3024"/>
                    <a:pt x="288" y="2960"/>
                  </a:cubicBezTo>
                  <a:cubicBezTo>
                    <a:pt x="200" y="2896"/>
                    <a:pt x="168" y="2776"/>
                    <a:pt x="144" y="2672"/>
                  </a:cubicBezTo>
                  <a:cubicBezTo>
                    <a:pt x="120" y="2568"/>
                    <a:pt x="96" y="2416"/>
                    <a:pt x="144" y="2336"/>
                  </a:cubicBezTo>
                  <a:cubicBezTo>
                    <a:pt x="192" y="2256"/>
                    <a:pt x="328" y="2240"/>
                    <a:pt x="432" y="2192"/>
                  </a:cubicBezTo>
                  <a:cubicBezTo>
                    <a:pt x="536" y="2144"/>
                    <a:pt x="736" y="2088"/>
                    <a:pt x="768" y="2048"/>
                  </a:cubicBezTo>
                  <a:cubicBezTo>
                    <a:pt x="800" y="2008"/>
                    <a:pt x="712" y="1980"/>
                    <a:pt x="624" y="1952"/>
                  </a:cubicBezTo>
                </a:path>
              </a:pathLst>
            </a:custGeom>
            <a:noFill/>
            <a:ln w="76200">
              <a:solidFill>
                <a:srgbClr val="66FF33"/>
              </a:solidFill>
              <a:prstDash val="sysDot"/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5680" name="Freeform 5"/>
            <p:cNvSpPr>
              <a:spLocks/>
            </p:cNvSpPr>
            <p:nvPr/>
          </p:nvSpPr>
          <p:spPr bwMode="auto">
            <a:xfrm>
              <a:off x="1488" y="2016"/>
              <a:ext cx="480" cy="720"/>
            </a:xfrm>
            <a:custGeom>
              <a:avLst/>
              <a:gdLst>
                <a:gd name="T0" fmla="*/ 480 w 480"/>
                <a:gd name="T1" fmla="*/ 720 h 720"/>
                <a:gd name="T2" fmla="*/ 144 w 480"/>
                <a:gd name="T3" fmla="*/ 480 h 720"/>
                <a:gd name="T4" fmla="*/ 0 w 480"/>
                <a:gd name="T5" fmla="*/ 0 h 720"/>
                <a:gd name="T6" fmla="*/ 0 60000 65536"/>
                <a:gd name="T7" fmla="*/ 0 60000 65536"/>
                <a:gd name="T8" fmla="*/ 0 60000 65536"/>
                <a:gd name="T9" fmla="*/ 0 w 480"/>
                <a:gd name="T10" fmla="*/ 0 h 720"/>
                <a:gd name="T11" fmla="*/ 480 w 480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720">
                  <a:moveTo>
                    <a:pt x="480" y="720"/>
                  </a:moveTo>
                  <a:cubicBezTo>
                    <a:pt x="352" y="660"/>
                    <a:pt x="224" y="600"/>
                    <a:pt x="144" y="480"/>
                  </a:cubicBezTo>
                  <a:cubicBezTo>
                    <a:pt x="64" y="360"/>
                    <a:pt x="24" y="80"/>
                    <a:pt x="0" y="0"/>
                  </a:cubicBezTo>
                </a:path>
              </a:pathLst>
            </a:custGeom>
            <a:noFill/>
            <a:ln w="76200">
              <a:solidFill>
                <a:srgbClr val="66FF33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5621" name="Rectangle 6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40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國民黨改革的</a:t>
            </a:r>
            <a:r>
              <a:rPr lang="zh-TW" altLang="en-US" sz="4000" b="1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系統思考圖</a:t>
            </a:r>
          </a:p>
        </p:txBody>
      </p:sp>
      <p:sp>
        <p:nvSpPr>
          <p:cNvPr id="1006599" name="Text Box 7"/>
          <p:cNvSpPr txBox="1">
            <a:spLocks noChangeArrowheads="1"/>
          </p:cNvSpPr>
          <p:nvPr/>
        </p:nvSpPr>
        <p:spPr bwMode="auto">
          <a:xfrm>
            <a:off x="1295400" y="2667000"/>
            <a:ext cx="20129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既得利益者危機感</a:t>
            </a:r>
          </a:p>
        </p:txBody>
      </p:sp>
      <p:sp>
        <p:nvSpPr>
          <p:cNvPr id="1006600" name="Freeform 8"/>
          <p:cNvSpPr>
            <a:spLocks/>
          </p:cNvSpPr>
          <p:nvPr/>
        </p:nvSpPr>
        <p:spPr bwMode="auto">
          <a:xfrm>
            <a:off x="2667000" y="1600200"/>
            <a:ext cx="762000" cy="990600"/>
          </a:xfrm>
          <a:custGeom>
            <a:avLst/>
            <a:gdLst>
              <a:gd name="T0" fmla="*/ 0 w 480"/>
              <a:gd name="T1" fmla="*/ 2147483647 h 624"/>
              <a:gd name="T2" fmla="*/ 2147483647 w 480"/>
              <a:gd name="T3" fmla="*/ 2147483647 h 624"/>
              <a:gd name="T4" fmla="*/ 2147483647 w 480"/>
              <a:gd name="T5" fmla="*/ 0 h 624"/>
              <a:gd name="T6" fmla="*/ 0 60000 65536"/>
              <a:gd name="T7" fmla="*/ 0 60000 65536"/>
              <a:gd name="T8" fmla="*/ 0 60000 65536"/>
              <a:gd name="T9" fmla="*/ 0 w 480"/>
              <a:gd name="T10" fmla="*/ 0 h 624"/>
              <a:gd name="T11" fmla="*/ 480 w 480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624">
                <a:moveTo>
                  <a:pt x="0" y="624"/>
                </a:moveTo>
                <a:cubicBezTo>
                  <a:pt x="8" y="508"/>
                  <a:pt x="16" y="392"/>
                  <a:pt x="96" y="288"/>
                </a:cubicBezTo>
                <a:cubicBezTo>
                  <a:pt x="176" y="184"/>
                  <a:pt x="416" y="48"/>
                  <a:pt x="480" y="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6601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10985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鞏固政權</a:t>
            </a:r>
          </a:p>
        </p:txBody>
      </p:sp>
      <p:sp>
        <p:nvSpPr>
          <p:cNvPr id="1006602" name="Text Box 10"/>
          <p:cNvSpPr txBox="1">
            <a:spLocks noChangeArrowheads="1"/>
          </p:cNvSpPr>
          <p:nvPr/>
        </p:nvSpPr>
        <p:spPr bwMode="auto">
          <a:xfrm>
            <a:off x="4572000" y="2667000"/>
            <a:ext cx="10985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黑金綁樁</a:t>
            </a:r>
          </a:p>
        </p:txBody>
      </p:sp>
      <p:sp>
        <p:nvSpPr>
          <p:cNvPr id="495626" name="Text Box 11"/>
          <p:cNvSpPr txBox="1">
            <a:spLocks noChangeArrowheads="1"/>
          </p:cNvSpPr>
          <p:nvPr/>
        </p:nvSpPr>
        <p:spPr bwMode="auto">
          <a:xfrm>
            <a:off x="3413125" y="3925888"/>
            <a:ext cx="263525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zh-TW" altLang="zh-TW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006604" name="Text Box 12"/>
          <p:cNvSpPr txBox="1">
            <a:spLocks noChangeArrowheads="1"/>
          </p:cNvSpPr>
          <p:nvPr/>
        </p:nvSpPr>
        <p:spPr bwMode="auto">
          <a:xfrm>
            <a:off x="3352800" y="3352800"/>
            <a:ext cx="10985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維持勝選</a:t>
            </a:r>
          </a:p>
        </p:txBody>
      </p:sp>
      <p:sp>
        <p:nvSpPr>
          <p:cNvPr id="1006605" name="Text Box 13"/>
          <p:cNvSpPr txBox="1">
            <a:spLocks noChangeArrowheads="1"/>
          </p:cNvSpPr>
          <p:nvPr/>
        </p:nvSpPr>
        <p:spPr bwMode="auto">
          <a:xfrm>
            <a:off x="3429000" y="4343400"/>
            <a:ext cx="10985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民心不滿</a:t>
            </a:r>
          </a:p>
        </p:txBody>
      </p:sp>
      <p:sp>
        <p:nvSpPr>
          <p:cNvPr id="1006606" name="Text Box 14"/>
          <p:cNvSpPr txBox="1">
            <a:spLocks noChangeArrowheads="1"/>
          </p:cNvSpPr>
          <p:nvPr/>
        </p:nvSpPr>
        <p:spPr bwMode="auto">
          <a:xfrm>
            <a:off x="5013325" y="5221288"/>
            <a:ext cx="10985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改造壓力</a:t>
            </a:r>
          </a:p>
        </p:txBody>
      </p:sp>
      <p:sp>
        <p:nvSpPr>
          <p:cNvPr id="1006607" name="Text Box 15"/>
          <p:cNvSpPr txBox="1">
            <a:spLocks noChangeArrowheads="1"/>
          </p:cNvSpPr>
          <p:nvPr/>
        </p:nvSpPr>
        <p:spPr bwMode="auto">
          <a:xfrm>
            <a:off x="3489325" y="5830888"/>
            <a:ext cx="10985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文化革新</a:t>
            </a:r>
          </a:p>
        </p:txBody>
      </p:sp>
      <p:sp>
        <p:nvSpPr>
          <p:cNvPr id="1006608" name="Text Box 16"/>
          <p:cNvSpPr txBox="1">
            <a:spLocks noChangeArrowheads="1"/>
          </p:cNvSpPr>
          <p:nvPr/>
        </p:nvSpPr>
        <p:spPr bwMode="auto">
          <a:xfrm>
            <a:off x="1812925" y="5145088"/>
            <a:ext cx="10985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體制清明</a:t>
            </a:r>
          </a:p>
        </p:txBody>
      </p:sp>
      <p:sp>
        <p:nvSpPr>
          <p:cNvPr id="1006609" name="Text Box 17"/>
          <p:cNvSpPr txBox="1">
            <a:spLocks noChangeArrowheads="1"/>
          </p:cNvSpPr>
          <p:nvPr/>
        </p:nvSpPr>
        <p:spPr bwMode="auto">
          <a:xfrm>
            <a:off x="822325" y="3773488"/>
            <a:ext cx="10985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黨派競爭</a:t>
            </a:r>
          </a:p>
        </p:txBody>
      </p:sp>
      <p:sp>
        <p:nvSpPr>
          <p:cNvPr id="1006610" name="Freeform 18"/>
          <p:cNvSpPr>
            <a:spLocks/>
          </p:cNvSpPr>
          <p:nvPr/>
        </p:nvSpPr>
        <p:spPr bwMode="auto">
          <a:xfrm>
            <a:off x="4572000" y="1600200"/>
            <a:ext cx="609600" cy="990600"/>
          </a:xfrm>
          <a:custGeom>
            <a:avLst/>
            <a:gdLst>
              <a:gd name="T0" fmla="*/ 0 w 384"/>
              <a:gd name="T1" fmla="*/ 0 h 624"/>
              <a:gd name="T2" fmla="*/ 2147483647 w 384"/>
              <a:gd name="T3" fmla="*/ 2147483647 h 624"/>
              <a:gd name="T4" fmla="*/ 2147483647 w 384"/>
              <a:gd name="T5" fmla="*/ 2147483647 h 624"/>
              <a:gd name="T6" fmla="*/ 0 60000 65536"/>
              <a:gd name="T7" fmla="*/ 0 60000 65536"/>
              <a:gd name="T8" fmla="*/ 0 60000 65536"/>
              <a:gd name="T9" fmla="*/ 0 w 384"/>
              <a:gd name="T10" fmla="*/ 0 h 624"/>
              <a:gd name="T11" fmla="*/ 384 w 38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624">
                <a:moveTo>
                  <a:pt x="0" y="0"/>
                </a:moveTo>
                <a:cubicBezTo>
                  <a:pt x="112" y="44"/>
                  <a:pt x="224" y="88"/>
                  <a:pt x="288" y="192"/>
                </a:cubicBezTo>
                <a:cubicBezTo>
                  <a:pt x="352" y="296"/>
                  <a:pt x="368" y="460"/>
                  <a:pt x="384" y="624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6611" name="Freeform 19"/>
          <p:cNvSpPr>
            <a:spLocks/>
          </p:cNvSpPr>
          <p:nvPr/>
        </p:nvSpPr>
        <p:spPr bwMode="auto">
          <a:xfrm>
            <a:off x="4495800" y="3048000"/>
            <a:ext cx="685800" cy="609600"/>
          </a:xfrm>
          <a:custGeom>
            <a:avLst/>
            <a:gdLst>
              <a:gd name="T0" fmla="*/ 2147483647 w 400"/>
              <a:gd name="T1" fmla="*/ 0 h 384"/>
              <a:gd name="T2" fmla="*/ 2147483647 w 400"/>
              <a:gd name="T3" fmla="*/ 2147483647 h 384"/>
              <a:gd name="T4" fmla="*/ 0 w 400"/>
              <a:gd name="T5" fmla="*/ 2147483647 h 384"/>
              <a:gd name="T6" fmla="*/ 0 60000 65536"/>
              <a:gd name="T7" fmla="*/ 0 60000 65536"/>
              <a:gd name="T8" fmla="*/ 0 60000 65536"/>
              <a:gd name="T9" fmla="*/ 0 w 400"/>
              <a:gd name="T10" fmla="*/ 0 h 384"/>
              <a:gd name="T11" fmla="*/ 400 w 400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384">
                <a:moveTo>
                  <a:pt x="384" y="0"/>
                </a:moveTo>
                <a:cubicBezTo>
                  <a:pt x="392" y="112"/>
                  <a:pt x="400" y="224"/>
                  <a:pt x="336" y="288"/>
                </a:cubicBezTo>
                <a:cubicBezTo>
                  <a:pt x="272" y="352"/>
                  <a:pt x="136" y="368"/>
                  <a:pt x="0" y="384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6612" name="Freeform 20"/>
          <p:cNvSpPr>
            <a:spLocks/>
          </p:cNvSpPr>
          <p:nvPr/>
        </p:nvSpPr>
        <p:spPr bwMode="auto">
          <a:xfrm>
            <a:off x="2438400" y="3048000"/>
            <a:ext cx="990600" cy="533400"/>
          </a:xfrm>
          <a:custGeom>
            <a:avLst/>
            <a:gdLst>
              <a:gd name="T0" fmla="*/ 2147483647 w 624"/>
              <a:gd name="T1" fmla="*/ 2147483647 h 384"/>
              <a:gd name="T2" fmla="*/ 2147483647 w 624"/>
              <a:gd name="T3" fmla="*/ 2147483647 h 384"/>
              <a:gd name="T4" fmla="*/ 0 w 624"/>
              <a:gd name="T5" fmla="*/ 0 h 384"/>
              <a:gd name="T6" fmla="*/ 0 60000 65536"/>
              <a:gd name="T7" fmla="*/ 0 60000 65536"/>
              <a:gd name="T8" fmla="*/ 0 60000 65536"/>
              <a:gd name="T9" fmla="*/ 0 w 624"/>
              <a:gd name="T10" fmla="*/ 0 h 384"/>
              <a:gd name="T11" fmla="*/ 624 w 62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384">
                <a:moveTo>
                  <a:pt x="624" y="384"/>
                </a:moveTo>
                <a:cubicBezTo>
                  <a:pt x="436" y="368"/>
                  <a:pt x="248" y="352"/>
                  <a:pt x="144" y="288"/>
                </a:cubicBezTo>
                <a:cubicBezTo>
                  <a:pt x="40" y="224"/>
                  <a:pt x="20" y="112"/>
                  <a:pt x="0" y="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6613" name="Freeform 21"/>
          <p:cNvSpPr>
            <a:spLocks/>
          </p:cNvSpPr>
          <p:nvPr/>
        </p:nvSpPr>
        <p:spPr bwMode="auto">
          <a:xfrm>
            <a:off x="4419600" y="4648200"/>
            <a:ext cx="1066800" cy="609600"/>
          </a:xfrm>
          <a:custGeom>
            <a:avLst/>
            <a:gdLst>
              <a:gd name="T0" fmla="*/ 0 w 672"/>
              <a:gd name="T1" fmla="*/ 0 h 384"/>
              <a:gd name="T2" fmla="*/ 2147483647 w 672"/>
              <a:gd name="T3" fmla="*/ 2147483647 h 384"/>
              <a:gd name="T4" fmla="*/ 2147483647 w 672"/>
              <a:gd name="T5" fmla="*/ 2147483647 h 384"/>
              <a:gd name="T6" fmla="*/ 0 60000 65536"/>
              <a:gd name="T7" fmla="*/ 0 60000 65536"/>
              <a:gd name="T8" fmla="*/ 0 60000 65536"/>
              <a:gd name="T9" fmla="*/ 0 w 672"/>
              <a:gd name="T10" fmla="*/ 0 h 384"/>
              <a:gd name="T11" fmla="*/ 672 w 67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384">
                <a:moveTo>
                  <a:pt x="0" y="0"/>
                </a:moveTo>
                <a:cubicBezTo>
                  <a:pt x="160" y="16"/>
                  <a:pt x="320" y="32"/>
                  <a:pt x="432" y="96"/>
                </a:cubicBezTo>
                <a:cubicBezTo>
                  <a:pt x="544" y="160"/>
                  <a:pt x="608" y="272"/>
                  <a:pt x="672" y="384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6614" name="Freeform 22"/>
          <p:cNvSpPr>
            <a:spLocks/>
          </p:cNvSpPr>
          <p:nvPr/>
        </p:nvSpPr>
        <p:spPr bwMode="auto">
          <a:xfrm>
            <a:off x="4572000" y="5562600"/>
            <a:ext cx="914400" cy="533400"/>
          </a:xfrm>
          <a:custGeom>
            <a:avLst/>
            <a:gdLst>
              <a:gd name="T0" fmla="*/ 2147483647 w 576"/>
              <a:gd name="T1" fmla="*/ 0 h 336"/>
              <a:gd name="T2" fmla="*/ 2147483647 w 576"/>
              <a:gd name="T3" fmla="*/ 2147483647 h 336"/>
              <a:gd name="T4" fmla="*/ 0 w 576"/>
              <a:gd name="T5" fmla="*/ 2147483647 h 336"/>
              <a:gd name="T6" fmla="*/ 0 60000 65536"/>
              <a:gd name="T7" fmla="*/ 0 60000 65536"/>
              <a:gd name="T8" fmla="*/ 0 60000 65536"/>
              <a:gd name="T9" fmla="*/ 0 w 576"/>
              <a:gd name="T10" fmla="*/ 0 h 336"/>
              <a:gd name="T11" fmla="*/ 576 w 576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336">
                <a:moveTo>
                  <a:pt x="576" y="0"/>
                </a:moveTo>
                <a:cubicBezTo>
                  <a:pt x="552" y="92"/>
                  <a:pt x="528" y="184"/>
                  <a:pt x="432" y="240"/>
                </a:cubicBezTo>
                <a:cubicBezTo>
                  <a:pt x="336" y="296"/>
                  <a:pt x="168" y="316"/>
                  <a:pt x="0" y="336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6615" name="Freeform 23"/>
          <p:cNvSpPr>
            <a:spLocks/>
          </p:cNvSpPr>
          <p:nvPr/>
        </p:nvSpPr>
        <p:spPr bwMode="auto">
          <a:xfrm>
            <a:off x="2286000" y="5486400"/>
            <a:ext cx="1295400" cy="546100"/>
          </a:xfrm>
          <a:custGeom>
            <a:avLst/>
            <a:gdLst>
              <a:gd name="T0" fmla="*/ 2147483647 w 816"/>
              <a:gd name="T1" fmla="*/ 2147483647 h 344"/>
              <a:gd name="T2" fmla="*/ 2147483647 w 816"/>
              <a:gd name="T3" fmla="*/ 2147483647 h 344"/>
              <a:gd name="T4" fmla="*/ 0 w 816"/>
              <a:gd name="T5" fmla="*/ 0 h 344"/>
              <a:gd name="T6" fmla="*/ 0 60000 65536"/>
              <a:gd name="T7" fmla="*/ 0 60000 65536"/>
              <a:gd name="T8" fmla="*/ 0 60000 65536"/>
              <a:gd name="T9" fmla="*/ 0 w 816"/>
              <a:gd name="T10" fmla="*/ 0 h 344"/>
              <a:gd name="T11" fmla="*/ 816 w 816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344">
                <a:moveTo>
                  <a:pt x="816" y="336"/>
                </a:moveTo>
                <a:cubicBezTo>
                  <a:pt x="572" y="340"/>
                  <a:pt x="328" y="344"/>
                  <a:pt x="192" y="288"/>
                </a:cubicBezTo>
                <a:cubicBezTo>
                  <a:pt x="56" y="232"/>
                  <a:pt x="28" y="116"/>
                  <a:pt x="0" y="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6616" name="Freeform 24"/>
          <p:cNvSpPr>
            <a:spLocks/>
          </p:cNvSpPr>
          <p:nvPr/>
        </p:nvSpPr>
        <p:spPr bwMode="auto">
          <a:xfrm>
            <a:off x="2286000" y="4572000"/>
            <a:ext cx="1143000" cy="609600"/>
          </a:xfrm>
          <a:custGeom>
            <a:avLst/>
            <a:gdLst>
              <a:gd name="T0" fmla="*/ 0 w 720"/>
              <a:gd name="T1" fmla="*/ 2147483647 h 384"/>
              <a:gd name="T2" fmla="*/ 2147483647 w 720"/>
              <a:gd name="T3" fmla="*/ 2147483647 h 384"/>
              <a:gd name="T4" fmla="*/ 2147483647 w 720"/>
              <a:gd name="T5" fmla="*/ 0 h 384"/>
              <a:gd name="T6" fmla="*/ 0 60000 65536"/>
              <a:gd name="T7" fmla="*/ 0 60000 65536"/>
              <a:gd name="T8" fmla="*/ 0 60000 65536"/>
              <a:gd name="T9" fmla="*/ 0 w 720"/>
              <a:gd name="T10" fmla="*/ 0 h 384"/>
              <a:gd name="T11" fmla="*/ 720 w 720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384">
                <a:moveTo>
                  <a:pt x="0" y="384"/>
                </a:moveTo>
                <a:cubicBezTo>
                  <a:pt x="36" y="296"/>
                  <a:pt x="72" y="208"/>
                  <a:pt x="192" y="144"/>
                </a:cubicBezTo>
                <a:cubicBezTo>
                  <a:pt x="312" y="80"/>
                  <a:pt x="516" y="40"/>
                  <a:pt x="720" y="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6617" name="Freeform 25"/>
          <p:cNvSpPr>
            <a:spLocks/>
          </p:cNvSpPr>
          <p:nvPr/>
        </p:nvSpPr>
        <p:spPr bwMode="auto">
          <a:xfrm>
            <a:off x="1295400" y="3048000"/>
            <a:ext cx="685800" cy="838200"/>
          </a:xfrm>
          <a:custGeom>
            <a:avLst/>
            <a:gdLst>
              <a:gd name="T0" fmla="*/ 0 w 240"/>
              <a:gd name="T1" fmla="*/ 2147483647 h 432"/>
              <a:gd name="T2" fmla="*/ 2147483647 w 240"/>
              <a:gd name="T3" fmla="*/ 2147483647 h 432"/>
              <a:gd name="T4" fmla="*/ 2147483647 w 240"/>
              <a:gd name="T5" fmla="*/ 0 h 432"/>
              <a:gd name="T6" fmla="*/ 0 60000 65536"/>
              <a:gd name="T7" fmla="*/ 0 60000 65536"/>
              <a:gd name="T8" fmla="*/ 0 60000 65536"/>
              <a:gd name="T9" fmla="*/ 0 w 240"/>
              <a:gd name="T10" fmla="*/ 0 h 432"/>
              <a:gd name="T11" fmla="*/ 240 w 240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432">
                <a:moveTo>
                  <a:pt x="0" y="432"/>
                </a:moveTo>
                <a:cubicBezTo>
                  <a:pt x="4" y="348"/>
                  <a:pt x="8" y="264"/>
                  <a:pt x="48" y="192"/>
                </a:cubicBezTo>
                <a:cubicBezTo>
                  <a:pt x="88" y="120"/>
                  <a:pt x="164" y="60"/>
                  <a:pt x="240" y="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6618" name="Freeform 26"/>
          <p:cNvSpPr>
            <a:spLocks/>
          </p:cNvSpPr>
          <p:nvPr/>
        </p:nvSpPr>
        <p:spPr bwMode="auto">
          <a:xfrm>
            <a:off x="4572000" y="3124200"/>
            <a:ext cx="762000" cy="1447800"/>
          </a:xfrm>
          <a:custGeom>
            <a:avLst/>
            <a:gdLst>
              <a:gd name="T0" fmla="*/ 2147483647 w 624"/>
              <a:gd name="T1" fmla="*/ 0 h 816"/>
              <a:gd name="T2" fmla="*/ 2147483647 w 624"/>
              <a:gd name="T3" fmla="*/ 2147483647 h 816"/>
              <a:gd name="T4" fmla="*/ 2147483647 w 624"/>
              <a:gd name="T5" fmla="*/ 2147483647 h 816"/>
              <a:gd name="T6" fmla="*/ 0 w 624"/>
              <a:gd name="T7" fmla="*/ 2147483647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624"/>
              <a:gd name="T13" fmla="*/ 0 h 816"/>
              <a:gd name="T14" fmla="*/ 624 w 624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4" h="816">
                <a:moveTo>
                  <a:pt x="528" y="0"/>
                </a:moveTo>
                <a:cubicBezTo>
                  <a:pt x="552" y="120"/>
                  <a:pt x="576" y="240"/>
                  <a:pt x="576" y="336"/>
                </a:cubicBezTo>
                <a:cubicBezTo>
                  <a:pt x="576" y="432"/>
                  <a:pt x="624" y="496"/>
                  <a:pt x="528" y="576"/>
                </a:cubicBezTo>
                <a:cubicBezTo>
                  <a:pt x="432" y="656"/>
                  <a:pt x="88" y="776"/>
                  <a:pt x="0" y="816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6619" name="Freeform 27"/>
          <p:cNvSpPr>
            <a:spLocks/>
          </p:cNvSpPr>
          <p:nvPr/>
        </p:nvSpPr>
        <p:spPr bwMode="auto">
          <a:xfrm>
            <a:off x="2286000" y="2971800"/>
            <a:ext cx="1143000" cy="1524000"/>
          </a:xfrm>
          <a:custGeom>
            <a:avLst/>
            <a:gdLst>
              <a:gd name="T0" fmla="*/ 2147483647 w 912"/>
              <a:gd name="T1" fmla="*/ 2147483647 h 720"/>
              <a:gd name="T2" fmla="*/ 2147483647 w 912"/>
              <a:gd name="T3" fmla="*/ 2147483647 h 720"/>
              <a:gd name="T4" fmla="*/ 2147483647 w 912"/>
              <a:gd name="T5" fmla="*/ 2147483647 h 720"/>
              <a:gd name="T6" fmla="*/ 2147483647 w 912"/>
              <a:gd name="T7" fmla="*/ 2147483647 h 720"/>
              <a:gd name="T8" fmla="*/ 0 w 912"/>
              <a:gd name="T9" fmla="*/ 0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2"/>
              <a:gd name="T16" fmla="*/ 0 h 720"/>
              <a:gd name="T17" fmla="*/ 912 w 912"/>
              <a:gd name="T18" fmla="*/ 720 h 7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2" h="720">
                <a:moveTo>
                  <a:pt x="912" y="720"/>
                </a:moveTo>
                <a:cubicBezTo>
                  <a:pt x="716" y="692"/>
                  <a:pt x="520" y="664"/>
                  <a:pt x="384" y="624"/>
                </a:cubicBezTo>
                <a:cubicBezTo>
                  <a:pt x="248" y="584"/>
                  <a:pt x="152" y="544"/>
                  <a:pt x="96" y="480"/>
                </a:cubicBezTo>
                <a:cubicBezTo>
                  <a:pt x="40" y="416"/>
                  <a:pt x="64" y="320"/>
                  <a:pt x="48" y="240"/>
                </a:cubicBezTo>
                <a:cubicBezTo>
                  <a:pt x="32" y="160"/>
                  <a:pt x="16" y="80"/>
                  <a:pt x="0" y="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6620" name="Freeform 28"/>
          <p:cNvSpPr>
            <a:spLocks/>
          </p:cNvSpPr>
          <p:nvPr/>
        </p:nvSpPr>
        <p:spPr bwMode="auto">
          <a:xfrm>
            <a:off x="5562600" y="3124200"/>
            <a:ext cx="495300" cy="2133600"/>
          </a:xfrm>
          <a:custGeom>
            <a:avLst/>
            <a:gdLst>
              <a:gd name="T0" fmla="*/ 0 w 312"/>
              <a:gd name="T1" fmla="*/ 0 h 1344"/>
              <a:gd name="T2" fmla="*/ 2147483647 w 312"/>
              <a:gd name="T3" fmla="*/ 2147483647 h 1344"/>
              <a:gd name="T4" fmla="*/ 2147483647 w 312"/>
              <a:gd name="T5" fmla="*/ 2147483647 h 1344"/>
              <a:gd name="T6" fmla="*/ 2147483647 w 312"/>
              <a:gd name="T7" fmla="*/ 2147483647 h 1344"/>
              <a:gd name="T8" fmla="*/ 2147483647 w 312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2"/>
              <a:gd name="T16" fmla="*/ 0 h 1344"/>
              <a:gd name="T17" fmla="*/ 312 w 312"/>
              <a:gd name="T18" fmla="*/ 1344 h 1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2" h="1344">
                <a:moveTo>
                  <a:pt x="0" y="0"/>
                </a:moveTo>
                <a:cubicBezTo>
                  <a:pt x="72" y="68"/>
                  <a:pt x="144" y="136"/>
                  <a:pt x="192" y="240"/>
                </a:cubicBezTo>
                <a:cubicBezTo>
                  <a:pt x="240" y="344"/>
                  <a:pt x="272" y="480"/>
                  <a:pt x="288" y="624"/>
                </a:cubicBezTo>
                <a:cubicBezTo>
                  <a:pt x="304" y="768"/>
                  <a:pt x="312" y="984"/>
                  <a:pt x="288" y="1104"/>
                </a:cubicBezTo>
                <a:cubicBezTo>
                  <a:pt x="264" y="1224"/>
                  <a:pt x="204" y="1284"/>
                  <a:pt x="144" y="1344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5644" name="Text Box 29"/>
          <p:cNvSpPr txBox="1">
            <a:spLocks noChangeArrowheads="1"/>
          </p:cNvSpPr>
          <p:nvPr/>
        </p:nvSpPr>
        <p:spPr bwMode="auto">
          <a:xfrm>
            <a:off x="6689725" y="1868488"/>
            <a:ext cx="263525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zh-TW" altLang="zh-TW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006622" name="Text Box 30"/>
          <p:cNvSpPr txBox="1">
            <a:spLocks noChangeArrowheads="1"/>
          </p:cNvSpPr>
          <p:nvPr/>
        </p:nvSpPr>
        <p:spPr bwMode="auto">
          <a:xfrm>
            <a:off x="6172200" y="1524000"/>
            <a:ext cx="2911475" cy="1687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短期而言，現象解似暫時</a:t>
            </a:r>
          </a:p>
          <a:p>
            <a:pPr>
              <a:spcBef>
                <a:spcPct val="20000"/>
              </a:spcBef>
            </a:pP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  解除危機，長期而言，國</a:t>
            </a:r>
          </a:p>
          <a:p>
            <a:pPr>
              <a:spcBef>
                <a:spcPct val="20000"/>
              </a:spcBef>
            </a:pP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  民黨與民意卻漸行漸遠，</a:t>
            </a:r>
          </a:p>
          <a:p>
            <a:pPr>
              <a:spcBef>
                <a:spcPct val="20000"/>
              </a:spcBef>
            </a:pP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  危機仍愈來愈加深</a:t>
            </a: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飲酖</a:t>
            </a:r>
          </a:p>
          <a:p>
            <a:pPr>
              <a:spcBef>
                <a:spcPct val="20000"/>
              </a:spcBef>
            </a:pPr>
            <a:r>
              <a:rPr lang="zh-TW" altLang="en-US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  止渴</a:t>
            </a: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。</a:t>
            </a:r>
          </a:p>
        </p:txBody>
      </p:sp>
      <p:sp>
        <p:nvSpPr>
          <p:cNvPr id="495646" name="Text Box 31"/>
          <p:cNvSpPr txBox="1">
            <a:spLocks noChangeArrowheads="1"/>
          </p:cNvSpPr>
          <p:nvPr/>
        </p:nvSpPr>
        <p:spPr bwMode="auto">
          <a:xfrm>
            <a:off x="6308725" y="3773488"/>
            <a:ext cx="263525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zh-TW" altLang="zh-TW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006624" name="Text Box 32"/>
          <p:cNvSpPr txBox="1">
            <a:spLocks noChangeArrowheads="1"/>
          </p:cNvSpPr>
          <p:nvPr/>
        </p:nvSpPr>
        <p:spPr bwMode="auto">
          <a:xfrm>
            <a:off x="6172200" y="3200400"/>
            <a:ext cx="2870200" cy="13573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國民黨越沉溺於黑金綁樁</a:t>
            </a:r>
          </a:p>
          <a:p>
            <a:pPr>
              <a:spcBef>
                <a:spcPct val="20000"/>
              </a:spcBef>
            </a:pP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   的現象解，文化革新的根</a:t>
            </a:r>
          </a:p>
          <a:p>
            <a:pPr>
              <a:spcBef>
                <a:spcPct val="20000"/>
              </a:spcBef>
            </a:pP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   本解就離的越遠</a:t>
            </a: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b="1">
                <a:solidFill>
                  <a:srgbClr val="66FF33"/>
                </a:solidFill>
                <a:latin typeface="Times New Roman" pitchFamily="18" charset="0"/>
                <a:ea typeface="標楷體" pitchFamily="65" charset="-120"/>
              </a:rPr>
              <a:t>捨本逐</a:t>
            </a:r>
          </a:p>
          <a:p>
            <a:pPr>
              <a:spcBef>
                <a:spcPct val="20000"/>
              </a:spcBef>
            </a:pPr>
            <a:r>
              <a:rPr lang="zh-TW" altLang="en-US" b="1">
                <a:solidFill>
                  <a:srgbClr val="66FF33"/>
                </a:solidFill>
                <a:latin typeface="Times New Roman" pitchFamily="18" charset="0"/>
                <a:ea typeface="標楷體" pitchFamily="65" charset="-120"/>
              </a:rPr>
              <a:t>    末</a:t>
            </a: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。</a:t>
            </a:r>
          </a:p>
        </p:txBody>
      </p:sp>
      <p:sp>
        <p:nvSpPr>
          <p:cNvPr id="495648" name="Text Box 33"/>
          <p:cNvSpPr txBox="1">
            <a:spLocks noChangeArrowheads="1"/>
          </p:cNvSpPr>
          <p:nvPr/>
        </p:nvSpPr>
        <p:spPr bwMode="auto">
          <a:xfrm>
            <a:off x="3794125" y="4002088"/>
            <a:ext cx="263525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zh-TW" altLang="zh-TW" b="1"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810000" y="2514600"/>
            <a:ext cx="533400" cy="228600"/>
            <a:chOff x="2795" y="2304"/>
            <a:chExt cx="672" cy="336"/>
          </a:xfrm>
        </p:grpSpPr>
        <p:sp>
          <p:nvSpPr>
            <p:cNvPr id="495672" name="Line 35"/>
            <p:cNvSpPr>
              <a:spLocks noChangeShapeType="1"/>
            </p:cNvSpPr>
            <p:nvPr/>
          </p:nvSpPr>
          <p:spPr bwMode="auto">
            <a:xfrm>
              <a:off x="2795" y="240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5673" name="Line 36"/>
            <p:cNvSpPr>
              <a:spLocks noChangeShapeType="1"/>
            </p:cNvSpPr>
            <p:nvPr/>
          </p:nvSpPr>
          <p:spPr bwMode="auto">
            <a:xfrm>
              <a:off x="2795" y="240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5674" name="Line 37"/>
            <p:cNvSpPr>
              <a:spLocks noChangeShapeType="1"/>
            </p:cNvSpPr>
            <p:nvPr/>
          </p:nvSpPr>
          <p:spPr bwMode="auto">
            <a:xfrm>
              <a:off x="2795" y="24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5675" name="Line 38"/>
            <p:cNvSpPr>
              <a:spLocks noChangeShapeType="1"/>
            </p:cNvSpPr>
            <p:nvPr/>
          </p:nvSpPr>
          <p:spPr bwMode="auto">
            <a:xfrm>
              <a:off x="3467" y="240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5676" name="AutoShape 39"/>
            <p:cNvSpPr>
              <a:spLocks noChangeArrowheads="1"/>
            </p:cNvSpPr>
            <p:nvPr/>
          </p:nvSpPr>
          <p:spPr bwMode="auto">
            <a:xfrm>
              <a:off x="3035" y="2448"/>
              <a:ext cx="192" cy="192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5677" name="Rectangle 40"/>
            <p:cNvSpPr>
              <a:spLocks noChangeArrowheads="1"/>
            </p:cNvSpPr>
            <p:nvPr/>
          </p:nvSpPr>
          <p:spPr bwMode="auto">
            <a:xfrm>
              <a:off x="2843" y="230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5678" name="Rectangle 41"/>
            <p:cNvSpPr>
              <a:spLocks noChangeArrowheads="1"/>
            </p:cNvSpPr>
            <p:nvPr/>
          </p:nvSpPr>
          <p:spPr bwMode="auto">
            <a:xfrm>
              <a:off x="3323" y="230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3733800" y="5257800"/>
            <a:ext cx="533400" cy="228600"/>
            <a:chOff x="2795" y="2304"/>
            <a:chExt cx="672" cy="336"/>
          </a:xfrm>
        </p:grpSpPr>
        <p:sp>
          <p:nvSpPr>
            <p:cNvPr id="495665" name="Line 43"/>
            <p:cNvSpPr>
              <a:spLocks noChangeShapeType="1"/>
            </p:cNvSpPr>
            <p:nvPr/>
          </p:nvSpPr>
          <p:spPr bwMode="auto">
            <a:xfrm>
              <a:off x="2795" y="240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5666" name="Line 44"/>
            <p:cNvSpPr>
              <a:spLocks noChangeShapeType="1"/>
            </p:cNvSpPr>
            <p:nvPr/>
          </p:nvSpPr>
          <p:spPr bwMode="auto">
            <a:xfrm>
              <a:off x="2795" y="240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5667" name="Line 45"/>
            <p:cNvSpPr>
              <a:spLocks noChangeShapeType="1"/>
            </p:cNvSpPr>
            <p:nvPr/>
          </p:nvSpPr>
          <p:spPr bwMode="auto">
            <a:xfrm>
              <a:off x="2795" y="24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5668" name="Line 46"/>
            <p:cNvSpPr>
              <a:spLocks noChangeShapeType="1"/>
            </p:cNvSpPr>
            <p:nvPr/>
          </p:nvSpPr>
          <p:spPr bwMode="auto">
            <a:xfrm>
              <a:off x="3467" y="240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5669" name="AutoShape 47"/>
            <p:cNvSpPr>
              <a:spLocks noChangeArrowheads="1"/>
            </p:cNvSpPr>
            <p:nvPr/>
          </p:nvSpPr>
          <p:spPr bwMode="auto">
            <a:xfrm>
              <a:off x="3035" y="2448"/>
              <a:ext cx="192" cy="192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5670" name="Rectangle 48"/>
            <p:cNvSpPr>
              <a:spLocks noChangeArrowheads="1"/>
            </p:cNvSpPr>
            <p:nvPr/>
          </p:nvSpPr>
          <p:spPr bwMode="auto">
            <a:xfrm>
              <a:off x="2843" y="230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5671" name="Rectangle 49"/>
            <p:cNvSpPr>
              <a:spLocks noChangeArrowheads="1"/>
            </p:cNvSpPr>
            <p:nvPr/>
          </p:nvSpPr>
          <p:spPr bwMode="auto">
            <a:xfrm>
              <a:off x="3323" y="230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006642" name="Text Box 50"/>
          <p:cNvSpPr txBox="1">
            <a:spLocks noChangeArrowheads="1"/>
          </p:cNvSpPr>
          <p:nvPr/>
        </p:nvSpPr>
        <p:spPr bwMode="auto">
          <a:xfrm>
            <a:off x="1736725" y="3162300"/>
            <a:ext cx="312738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+</a:t>
            </a:r>
          </a:p>
        </p:txBody>
      </p:sp>
      <p:sp>
        <p:nvSpPr>
          <p:cNvPr id="1006643" name="Text Box 51"/>
          <p:cNvSpPr txBox="1">
            <a:spLocks noChangeArrowheads="1"/>
          </p:cNvSpPr>
          <p:nvPr/>
        </p:nvSpPr>
        <p:spPr bwMode="auto">
          <a:xfrm>
            <a:off x="2971800" y="1371600"/>
            <a:ext cx="312738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+</a:t>
            </a:r>
          </a:p>
        </p:txBody>
      </p:sp>
      <p:sp>
        <p:nvSpPr>
          <p:cNvPr id="1006644" name="Text Box 52"/>
          <p:cNvSpPr txBox="1">
            <a:spLocks noChangeArrowheads="1"/>
          </p:cNvSpPr>
          <p:nvPr/>
        </p:nvSpPr>
        <p:spPr bwMode="auto">
          <a:xfrm>
            <a:off x="5257800" y="2133600"/>
            <a:ext cx="312738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+</a:t>
            </a:r>
          </a:p>
        </p:txBody>
      </p:sp>
      <p:sp>
        <p:nvSpPr>
          <p:cNvPr id="1006645" name="Text Box 53"/>
          <p:cNvSpPr txBox="1">
            <a:spLocks noChangeArrowheads="1"/>
          </p:cNvSpPr>
          <p:nvPr/>
        </p:nvSpPr>
        <p:spPr bwMode="auto">
          <a:xfrm>
            <a:off x="4343400" y="3200400"/>
            <a:ext cx="312738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+</a:t>
            </a:r>
          </a:p>
        </p:txBody>
      </p:sp>
      <p:sp>
        <p:nvSpPr>
          <p:cNvPr id="1006646" name="Text Box 54"/>
          <p:cNvSpPr txBox="1">
            <a:spLocks noChangeArrowheads="1"/>
          </p:cNvSpPr>
          <p:nvPr/>
        </p:nvSpPr>
        <p:spPr bwMode="auto">
          <a:xfrm>
            <a:off x="2590800" y="2895600"/>
            <a:ext cx="2984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_</a:t>
            </a:r>
          </a:p>
        </p:txBody>
      </p:sp>
      <p:sp>
        <p:nvSpPr>
          <p:cNvPr id="1006647" name="Text Box 55"/>
          <p:cNvSpPr txBox="1">
            <a:spLocks noChangeArrowheads="1"/>
          </p:cNvSpPr>
          <p:nvPr/>
        </p:nvSpPr>
        <p:spPr bwMode="auto">
          <a:xfrm>
            <a:off x="2362200" y="3352800"/>
            <a:ext cx="312738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+</a:t>
            </a:r>
          </a:p>
        </p:txBody>
      </p:sp>
      <p:sp>
        <p:nvSpPr>
          <p:cNvPr id="1006648" name="Text Box 56"/>
          <p:cNvSpPr txBox="1">
            <a:spLocks noChangeArrowheads="1"/>
          </p:cNvSpPr>
          <p:nvPr/>
        </p:nvSpPr>
        <p:spPr bwMode="auto">
          <a:xfrm>
            <a:off x="4495800" y="4038600"/>
            <a:ext cx="312738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+</a:t>
            </a:r>
          </a:p>
        </p:txBody>
      </p:sp>
      <p:sp>
        <p:nvSpPr>
          <p:cNvPr id="1006649" name="Text Box 57"/>
          <p:cNvSpPr txBox="1">
            <a:spLocks noChangeArrowheads="1"/>
          </p:cNvSpPr>
          <p:nvPr/>
        </p:nvSpPr>
        <p:spPr bwMode="auto">
          <a:xfrm>
            <a:off x="6019800" y="5029200"/>
            <a:ext cx="2984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_</a:t>
            </a:r>
          </a:p>
        </p:txBody>
      </p:sp>
      <p:sp>
        <p:nvSpPr>
          <p:cNvPr id="1006650" name="Text Box 58"/>
          <p:cNvSpPr txBox="1">
            <a:spLocks noChangeArrowheads="1"/>
          </p:cNvSpPr>
          <p:nvPr/>
        </p:nvSpPr>
        <p:spPr bwMode="auto">
          <a:xfrm>
            <a:off x="5486400" y="4876800"/>
            <a:ext cx="312738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+</a:t>
            </a:r>
          </a:p>
        </p:txBody>
      </p:sp>
      <p:sp>
        <p:nvSpPr>
          <p:cNvPr id="1006651" name="Text Box 59"/>
          <p:cNvSpPr txBox="1">
            <a:spLocks noChangeArrowheads="1"/>
          </p:cNvSpPr>
          <p:nvPr/>
        </p:nvSpPr>
        <p:spPr bwMode="auto">
          <a:xfrm>
            <a:off x="4724400" y="5715000"/>
            <a:ext cx="312738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+</a:t>
            </a:r>
          </a:p>
        </p:txBody>
      </p:sp>
      <p:sp>
        <p:nvSpPr>
          <p:cNvPr id="1006652" name="Text Box 60"/>
          <p:cNvSpPr txBox="1">
            <a:spLocks noChangeArrowheads="1"/>
          </p:cNvSpPr>
          <p:nvPr/>
        </p:nvSpPr>
        <p:spPr bwMode="auto">
          <a:xfrm>
            <a:off x="2362200" y="5486400"/>
            <a:ext cx="312738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+</a:t>
            </a:r>
          </a:p>
        </p:txBody>
      </p:sp>
      <p:sp>
        <p:nvSpPr>
          <p:cNvPr id="1006653" name="Text Box 61"/>
          <p:cNvSpPr txBox="1">
            <a:spLocks noChangeArrowheads="1"/>
          </p:cNvSpPr>
          <p:nvPr/>
        </p:nvSpPr>
        <p:spPr bwMode="auto">
          <a:xfrm>
            <a:off x="3048000" y="4572000"/>
            <a:ext cx="2984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_</a:t>
            </a:r>
          </a:p>
        </p:txBody>
      </p:sp>
      <p:pic>
        <p:nvPicPr>
          <p:cNvPr id="1006654" name="Picture 62" descr="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114800"/>
            <a:ext cx="5365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6655" name="Picture 63" descr="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810000"/>
            <a:ext cx="5365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6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6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6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6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6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6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6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6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6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6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0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06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06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0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0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06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06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06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06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0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0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0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0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0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0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06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06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06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06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0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0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06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06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0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0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06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06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06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06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0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0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06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06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006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06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0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00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0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00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006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006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006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00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00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00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00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0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006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006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00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00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006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006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006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006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006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006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594" grpId="0" animBg="1"/>
      <p:bldP spid="1006599" grpId="0" autoUpdateAnimBg="0"/>
      <p:bldP spid="1006600" grpId="0" animBg="1"/>
      <p:bldP spid="1006601" grpId="0" autoUpdateAnimBg="0"/>
      <p:bldP spid="1006602" grpId="0" autoUpdateAnimBg="0"/>
      <p:bldP spid="1006604" grpId="0" autoUpdateAnimBg="0"/>
      <p:bldP spid="1006605" grpId="0" autoUpdateAnimBg="0"/>
      <p:bldP spid="1006606" grpId="0" autoUpdateAnimBg="0"/>
      <p:bldP spid="1006607" grpId="0" autoUpdateAnimBg="0"/>
      <p:bldP spid="1006608" grpId="0" autoUpdateAnimBg="0"/>
      <p:bldP spid="1006609" grpId="0" autoUpdateAnimBg="0"/>
      <p:bldP spid="1006610" grpId="0" animBg="1"/>
      <p:bldP spid="1006611" grpId="0" animBg="1"/>
      <p:bldP spid="1006612" grpId="0" animBg="1"/>
      <p:bldP spid="1006613" grpId="0" animBg="1"/>
      <p:bldP spid="1006614" grpId="0" animBg="1"/>
      <p:bldP spid="1006615" grpId="0" animBg="1"/>
      <p:bldP spid="1006616" grpId="0" animBg="1"/>
      <p:bldP spid="1006617" grpId="0" animBg="1"/>
      <p:bldP spid="1006618" grpId="0" animBg="1"/>
      <p:bldP spid="1006619" grpId="0" animBg="1"/>
      <p:bldP spid="1006620" grpId="0" animBg="1"/>
      <p:bldP spid="1006622" grpId="0" autoUpdateAnimBg="0"/>
      <p:bldP spid="1006624" grpId="0" autoUpdateAnimBg="0"/>
      <p:bldP spid="1006642" grpId="0" autoUpdateAnimBg="0"/>
      <p:bldP spid="1006643" grpId="0" autoUpdateAnimBg="0"/>
      <p:bldP spid="1006644" grpId="0" autoUpdateAnimBg="0"/>
      <p:bldP spid="1006645" grpId="0" autoUpdateAnimBg="0"/>
      <p:bldP spid="1006646" grpId="0" autoUpdateAnimBg="0"/>
      <p:bldP spid="1006647" grpId="0" autoUpdateAnimBg="0"/>
      <p:bldP spid="1006648" grpId="0" autoUpdateAnimBg="0"/>
      <p:bldP spid="1006649" grpId="0" autoUpdateAnimBg="0"/>
      <p:bldP spid="1006650" grpId="0" autoUpdateAnimBg="0"/>
      <p:bldP spid="1006651" grpId="0" autoUpdateAnimBg="0"/>
      <p:bldP spid="1006652" grpId="0" autoUpdateAnimBg="0"/>
      <p:bldP spid="100665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0EB45-422C-4652-84FE-C838102FE0CC}" type="slidenum">
              <a:rPr lang="en-US" altLang="zh-TW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496643" name="Rectangle 2"/>
          <p:cNvSpPr>
            <a:spLocks noChangeArrowheads="1"/>
          </p:cNvSpPr>
          <p:nvPr/>
        </p:nvSpPr>
        <p:spPr bwMode="auto">
          <a:xfrm>
            <a:off x="700625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4000" b="1" dirty="0">
                <a:latin typeface="Times New Roman" pitchFamily="18" charset="0"/>
                <a:ea typeface="標楷體" pitchFamily="65" charset="-120"/>
              </a:rPr>
              <a:t>系統基模：</a:t>
            </a:r>
            <a:r>
              <a:rPr lang="zh-TW" altLang="en-US" sz="3200" b="1" dirty="0">
                <a:latin typeface="Times New Roman" pitchFamily="18" charset="0"/>
                <a:ea typeface="標楷體" pitchFamily="65" charset="-120"/>
              </a:rPr>
              <a:t>家族表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20713" y="2247901"/>
            <a:ext cx="3505200" cy="3462337"/>
            <a:chOff x="384" y="1531"/>
            <a:chExt cx="2208" cy="2181"/>
          </a:xfrm>
        </p:grpSpPr>
        <p:sp>
          <p:nvSpPr>
            <p:cNvPr id="496746" name="Text Box 4"/>
            <p:cNvSpPr txBox="1">
              <a:spLocks noChangeArrowheads="1"/>
            </p:cNvSpPr>
            <p:nvPr/>
          </p:nvSpPr>
          <p:spPr bwMode="auto">
            <a:xfrm>
              <a:off x="391" y="3385"/>
              <a:ext cx="97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en-US" altLang="zh-TW" sz="1600" b="1" i="1">
                  <a:solidFill>
                    <a:srgbClr val="FF99FF"/>
                  </a:solidFill>
                  <a:ea typeface="標楷體" pitchFamily="65" charset="-120"/>
                </a:rPr>
                <a:t>7.</a:t>
              </a:r>
              <a:r>
                <a:rPr lang="zh-TW" altLang="en-US" sz="1600" b="1" i="1">
                  <a:solidFill>
                    <a:srgbClr val="FF99FF"/>
                  </a:solidFill>
                  <a:ea typeface="標楷體" pitchFamily="65" charset="-120"/>
                </a:rPr>
                <a:t>共同悲劇</a:t>
              </a:r>
              <a:endParaRPr lang="zh-TW" altLang="en-US" sz="1600" b="1">
                <a:solidFill>
                  <a:srgbClr val="FF99FF"/>
                </a:solidFill>
                <a:ea typeface="標楷體" pitchFamily="65" charset="-120"/>
              </a:endParaRPr>
            </a:p>
          </p:txBody>
        </p:sp>
        <p:sp>
          <p:nvSpPr>
            <p:cNvPr id="496747" name="Text Box 5"/>
            <p:cNvSpPr txBox="1">
              <a:spLocks noChangeArrowheads="1"/>
            </p:cNvSpPr>
            <p:nvPr/>
          </p:nvSpPr>
          <p:spPr bwMode="auto">
            <a:xfrm>
              <a:off x="1248" y="3408"/>
              <a:ext cx="1344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TW" sz="1600" b="1" i="1">
                  <a:solidFill>
                    <a:srgbClr val="99FF33"/>
                  </a:solidFill>
                  <a:ea typeface="標楷體" pitchFamily="65" charset="-120"/>
                </a:rPr>
                <a:t>9.</a:t>
              </a:r>
              <a:r>
                <a:rPr lang="zh-TW" altLang="en-US" sz="1600" b="1" i="1">
                  <a:solidFill>
                    <a:srgbClr val="99FF33"/>
                  </a:solidFill>
                  <a:ea typeface="標楷體" pitchFamily="65" charset="-120"/>
                </a:rPr>
                <a:t>成長與投資不足</a:t>
              </a:r>
              <a:r>
                <a:rPr lang="zh-TW" altLang="en-US" sz="1600" b="1">
                  <a:solidFill>
                    <a:srgbClr val="99FF33"/>
                  </a:solidFill>
                  <a:ea typeface="標楷體" pitchFamily="65" charset="-120"/>
                </a:rPr>
                <a:t>            </a:t>
              </a:r>
              <a:r>
                <a:rPr lang="en-US" altLang="zh-TW" sz="1600" b="1" i="1">
                  <a:solidFill>
                    <a:srgbClr val="99FF33"/>
                  </a:solidFill>
                  <a:ea typeface="標楷體" pitchFamily="65" charset="-120"/>
                </a:rPr>
                <a:t>(</a:t>
              </a:r>
              <a:r>
                <a:rPr lang="zh-TW" altLang="en-US" sz="1600" b="1" i="1">
                  <a:solidFill>
                    <a:srgbClr val="99FF33"/>
                  </a:solidFill>
                  <a:ea typeface="標楷體" pitchFamily="65" charset="-120"/>
                </a:rPr>
                <a:t>固定標準</a:t>
              </a:r>
              <a:r>
                <a:rPr lang="en-US" altLang="zh-TW" sz="1600" b="1" i="1">
                  <a:solidFill>
                    <a:srgbClr val="99FF33"/>
                  </a:solidFill>
                  <a:ea typeface="標楷體" pitchFamily="65" charset="-120"/>
                </a:rPr>
                <a:t>)</a:t>
              </a:r>
              <a:endParaRPr lang="en-US" altLang="zh-TW" sz="1600" b="1">
                <a:solidFill>
                  <a:srgbClr val="99FF33"/>
                </a:solidFill>
                <a:ea typeface="標楷體" pitchFamily="65" charset="-120"/>
              </a:endParaRPr>
            </a:p>
          </p:txBody>
        </p:sp>
        <p:sp>
          <p:nvSpPr>
            <p:cNvPr id="496748" name="Text Box 6"/>
            <p:cNvSpPr txBox="1">
              <a:spLocks noChangeArrowheads="1"/>
            </p:cNvSpPr>
            <p:nvPr/>
          </p:nvSpPr>
          <p:spPr bwMode="auto">
            <a:xfrm>
              <a:off x="422" y="2583"/>
              <a:ext cx="843" cy="30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1600" b="1">
                  <a:solidFill>
                    <a:srgbClr val="FF99FF"/>
                  </a:solidFill>
                  <a:ea typeface="標楷體" pitchFamily="65" charset="-120"/>
                </a:rPr>
                <a:t>盲目對抗資源限制</a:t>
              </a:r>
            </a:p>
          </p:txBody>
        </p:sp>
        <p:sp>
          <p:nvSpPr>
            <p:cNvPr id="496749" name="Text Box 7"/>
            <p:cNvSpPr txBox="1">
              <a:spLocks noChangeArrowheads="1"/>
            </p:cNvSpPr>
            <p:nvPr/>
          </p:nvSpPr>
          <p:spPr bwMode="auto">
            <a:xfrm>
              <a:off x="1367" y="2583"/>
              <a:ext cx="1065" cy="30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TW" sz="1600" b="1">
                  <a:solidFill>
                    <a:srgbClr val="99FF33"/>
                  </a:solidFill>
                  <a:ea typeface="標楷體" pitchFamily="65" charset="-120"/>
                </a:rPr>
                <a:t> </a:t>
              </a:r>
              <a:r>
                <a:rPr lang="zh-TW" altLang="en-US" sz="1600" b="1">
                  <a:solidFill>
                    <a:srgbClr val="99FF33"/>
                  </a:solidFill>
                  <a:ea typeface="標楷體" pitchFamily="65" charset="-120"/>
                </a:rPr>
                <a:t>限制在於產能力不足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573" y="2964"/>
              <a:ext cx="541" cy="423"/>
              <a:chOff x="306" y="3227"/>
              <a:chExt cx="624" cy="488"/>
            </a:xfrm>
          </p:grpSpPr>
          <p:sp>
            <p:nvSpPr>
              <p:cNvPr id="496791" name="Rectangle 9"/>
              <p:cNvSpPr>
                <a:spLocks noChangeArrowheads="1"/>
              </p:cNvSpPr>
              <p:nvPr/>
            </p:nvSpPr>
            <p:spPr bwMode="auto">
              <a:xfrm>
                <a:off x="312" y="3319"/>
                <a:ext cx="455" cy="29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92" name="Rectangle 10"/>
              <p:cNvSpPr>
                <a:spLocks noChangeArrowheads="1"/>
              </p:cNvSpPr>
              <p:nvPr/>
            </p:nvSpPr>
            <p:spPr bwMode="auto">
              <a:xfrm>
                <a:off x="832" y="3287"/>
                <a:ext cx="98" cy="9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cxnSp>
            <p:nvCxnSpPr>
              <p:cNvPr id="496793" name="AutoShape 11"/>
              <p:cNvCxnSpPr>
                <a:cxnSpLocks noChangeShapeType="1"/>
                <a:stCxn id="496792" idx="2"/>
              </p:cNvCxnSpPr>
              <p:nvPr/>
            </p:nvCxnSpPr>
            <p:spPr bwMode="auto">
              <a:xfrm rot="5400000">
                <a:off x="789" y="3377"/>
                <a:ext cx="76" cy="108"/>
              </a:xfrm>
              <a:prstGeom prst="curvedConnector2">
                <a:avLst/>
              </a:prstGeom>
              <a:noFill/>
              <a:ln w="28575">
                <a:solidFill>
                  <a:srgbClr val="FF99FF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96794" name="AutoShape 12"/>
              <p:cNvCxnSpPr>
                <a:cxnSpLocks noChangeShapeType="1"/>
              </p:cNvCxnSpPr>
              <p:nvPr/>
            </p:nvCxnSpPr>
            <p:spPr bwMode="auto">
              <a:xfrm>
                <a:off x="306" y="3466"/>
                <a:ext cx="467" cy="0"/>
              </a:xfrm>
              <a:prstGeom prst="straightConnector1">
                <a:avLst/>
              </a:prstGeom>
              <a:noFill/>
              <a:ln w="28575">
                <a:solidFill>
                  <a:srgbClr val="FF99FF"/>
                </a:solidFill>
                <a:round/>
                <a:headEnd/>
                <a:tailEnd/>
              </a:ln>
            </p:spPr>
          </p:cxnSp>
          <p:sp>
            <p:nvSpPr>
              <p:cNvPr id="496795" name="Line 13"/>
              <p:cNvSpPr>
                <a:spLocks noChangeShapeType="1"/>
              </p:cNvSpPr>
              <p:nvPr/>
            </p:nvSpPr>
            <p:spPr bwMode="auto">
              <a:xfrm>
                <a:off x="448" y="3417"/>
                <a:ext cx="0" cy="97"/>
              </a:xfrm>
              <a:prstGeom prst="line">
                <a:avLst/>
              </a:prstGeom>
              <a:noFill/>
              <a:ln w="28575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96" name="Line 14"/>
              <p:cNvSpPr>
                <a:spLocks noChangeShapeType="1"/>
              </p:cNvSpPr>
              <p:nvPr/>
            </p:nvSpPr>
            <p:spPr bwMode="auto">
              <a:xfrm>
                <a:off x="480" y="3417"/>
                <a:ext cx="0" cy="97"/>
              </a:xfrm>
              <a:prstGeom prst="line">
                <a:avLst/>
              </a:prstGeom>
              <a:noFill/>
              <a:ln w="28575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97" name="Line 15"/>
              <p:cNvSpPr>
                <a:spLocks noChangeShapeType="1"/>
              </p:cNvSpPr>
              <p:nvPr/>
            </p:nvSpPr>
            <p:spPr bwMode="auto">
              <a:xfrm>
                <a:off x="637" y="3417"/>
                <a:ext cx="63" cy="0"/>
              </a:xfrm>
              <a:prstGeom prst="line">
                <a:avLst/>
              </a:prstGeom>
              <a:noFill/>
              <a:ln w="3810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98" name="Line 16"/>
              <p:cNvSpPr>
                <a:spLocks noChangeShapeType="1"/>
              </p:cNvSpPr>
              <p:nvPr/>
            </p:nvSpPr>
            <p:spPr bwMode="auto">
              <a:xfrm>
                <a:off x="637" y="3514"/>
                <a:ext cx="63" cy="0"/>
              </a:xfrm>
              <a:prstGeom prst="line">
                <a:avLst/>
              </a:prstGeom>
              <a:noFill/>
              <a:ln w="3810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99" name="Oval 17"/>
              <p:cNvSpPr>
                <a:spLocks noChangeArrowheads="1"/>
              </p:cNvSpPr>
              <p:nvPr/>
            </p:nvSpPr>
            <p:spPr bwMode="auto">
              <a:xfrm>
                <a:off x="445" y="3520"/>
                <a:ext cx="195" cy="19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800" name="Oval 18"/>
              <p:cNvSpPr>
                <a:spLocks noChangeArrowheads="1"/>
              </p:cNvSpPr>
              <p:nvPr/>
            </p:nvSpPr>
            <p:spPr bwMode="auto">
              <a:xfrm>
                <a:off x="445" y="3227"/>
                <a:ext cx="195" cy="19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4" name="Group 19"/>
              <p:cNvGrpSpPr>
                <a:grpSpLocks/>
              </p:cNvGrpSpPr>
              <p:nvPr/>
            </p:nvGrpSpPr>
            <p:grpSpPr bwMode="auto">
              <a:xfrm>
                <a:off x="518" y="3596"/>
                <a:ext cx="63" cy="63"/>
                <a:chOff x="6493" y="1299"/>
                <a:chExt cx="93" cy="93"/>
              </a:xfrm>
            </p:grpSpPr>
            <p:sp>
              <p:nvSpPr>
                <p:cNvPr id="496805" name="Line 20"/>
                <p:cNvSpPr>
                  <a:spLocks noChangeShapeType="1"/>
                </p:cNvSpPr>
                <p:nvPr/>
              </p:nvSpPr>
              <p:spPr bwMode="auto">
                <a:xfrm>
                  <a:off x="6493" y="1340"/>
                  <a:ext cx="93" cy="0"/>
                </a:xfrm>
                <a:prstGeom prst="line">
                  <a:avLst/>
                </a:prstGeom>
                <a:noFill/>
                <a:ln w="38100">
                  <a:solidFill>
                    <a:srgbClr val="FF99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6806" name="Line 21"/>
                <p:cNvSpPr>
                  <a:spLocks noChangeShapeType="1"/>
                </p:cNvSpPr>
                <p:nvPr/>
              </p:nvSpPr>
              <p:spPr bwMode="auto">
                <a:xfrm rot="5400000">
                  <a:off x="6487" y="1346"/>
                  <a:ext cx="93" cy="0"/>
                </a:xfrm>
                <a:prstGeom prst="line">
                  <a:avLst/>
                </a:prstGeom>
                <a:noFill/>
                <a:ln w="38100">
                  <a:solidFill>
                    <a:srgbClr val="FF99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518" y="3297"/>
                <a:ext cx="63" cy="64"/>
                <a:chOff x="6488" y="1016"/>
                <a:chExt cx="93" cy="93"/>
              </a:xfrm>
            </p:grpSpPr>
            <p:sp>
              <p:nvSpPr>
                <p:cNvPr id="496803" name="Line 23"/>
                <p:cNvSpPr>
                  <a:spLocks noChangeShapeType="1"/>
                </p:cNvSpPr>
                <p:nvPr/>
              </p:nvSpPr>
              <p:spPr bwMode="auto">
                <a:xfrm>
                  <a:off x="6488" y="1057"/>
                  <a:ext cx="93" cy="0"/>
                </a:xfrm>
                <a:prstGeom prst="line">
                  <a:avLst/>
                </a:prstGeom>
                <a:noFill/>
                <a:ln w="38100">
                  <a:solidFill>
                    <a:srgbClr val="FF99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6804" name="Line 24"/>
                <p:cNvSpPr>
                  <a:spLocks noChangeShapeType="1"/>
                </p:cNvSpPr>
                <p:nvPr/>
              </p:nvSpPr>
              <p:spPr bwMode="auto">
                <a:xfrm rot="5400000">
                  <a:off x="6482" y="1063"/>
                  <a:ext cx="93" cy="0"/>
                </a:xfrm>
                <a:prstGeom prst="line">
                  <a:avLst/>
                </a:prstGeom>
                <a:noFill/>
                <a:ln w="38100">
                  <a:solidFill>
                    <a:srgbClr val="FF99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1644" y="3015"/>
              <a:ext cx="458" cy="320"/>
              <a:chOff x="5136" y="288"/>
              <a:chExt cx="824" cy="576"/>
            </a:xfrm>
          </p:grpSpPr>
          <p:sp>
            <p:nvSpPr>
              <p:cNvPr id="496779" name="Oval 26"/>
              <p:cNvSpPr>
                <a:spLocks noChangeArrowheads="1"/>
              </p:cNvSpPr>
              <p:nvPr/>
            </p:nvSpPr>
            <p:spPr bwMode="auto">
              <a:xfrm>
                <a:off x="5376" y="2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80" name="Line 27"/>
              <p:cNvSpPr>
                <a:spLocks noChangeShapeType="1"/>
              </p:cNvSpPr>
              <p:nvPr/>
            </p:nvSpPr>
            <p:spPr bwMode="auto">
              <a:xfrm rot="-2829346">
                <a:off x="5343" y="778"/>
                <a:ext cx="116" cy="2"/>
              </a:xfrm>
              <a:prstGeom prst="line">
                <a:avLst/>
              </a:prstGeom>
              <a:noFill/>
              <a:ln w="2857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81" name="Line 28"/>
              <p:cNvSpPr>
                <a:spLocks noChangeShapeType="1"/>
              </p:cNvSpPr>
              <p:nvPr/>
            </p:nvSpPr>
            <p:spPr bwMode="auto">
              <a:xfrm rot="-2829346">
                <a:off x="5373" y="805"/>
                <a:ext cx="116" cy="2"/>
              </a:xfrm>
              <a:prstGeom prst="line">
                <a:avLst/>
              </a:prstGeom>
              <a:noFill/>
              <a:ln w="2857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82" name="Oval 29"/>
              <p:cNvSpPr>
                <a:spLocks noChangeArrowheads="1"/>
              </p:cNvSpPr>
              <p:nvPr/>
            </p:nvSpPr>
            <p:spPr bwMode="auto">
              <a:xfrm>
                <a:off x="5136" y="432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83" name="Oval 30"/>
              <p:cNvSpPr>
                <a:spLocks noChangeArrowheads="1"/>
              </p:cNvSpPr>
              <p:nvPr/>
            </p:nvSpPr>
            <p:spPr bwMode="auto">
              <a:xfrm>
                <a:off x="5376" y="576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84" name="Line 31"/>
              <p:cNvSpPr>
                <a:spLocks noChangeShapeType="1"/>
              </p:cNvSpPr>
              <p:nvPr/>
            </p:nvSpPr>
            <p:spPr bwMode="auto">
              <a:xfrm>
                <a:off x="5472" y="728"/>
                <a:ext cx="104" cy="0"/>
              </a:xfrm>
              <a:prstGeom prst="line">
                <a:avLst/>
              </a:prstGeom>
              <a:noFill/>
              <a:ln w="38100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5232" y="536"/>
                <a:ext cx="105" cy="104"/>
                <a:chOff x="6440" y="847"/>
                <a:chExt cx="105" cy="104"/>
              </a:xfrm>
            </p:grpSpPr>
            <p:sp>
              <p:nvSpPr>
                <p:cNvPr id="496789" name="Line 33"/>
                <p:cNvSpPr>
                  <a:spLocks noChangeShapeType="1"/>
                </p:cNvSpPr>
                <p:nvPr/>
              </p:nvSpPr>
              <p:spPr bwMode="auto">
                <a:xfrm>
                  <a:off x="6440" y="899"/>
                  <a:ext cx="105" cy="0"/>
                </a:xfrm>
                <a:prstGeom prst="line">
                  <a:avLst/>
                </a:prstGeom>
                <a:noFill/>
                <a:ln w="38100">
                  <a:solidFill>
                    <a:srgbClr val="99FF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6790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6437" y="899"/>
                  <a:ext cx="104" cy="0"/>
                </a:xfrm>
                <a:prstGeom prst="line">
                  <a:avLst/>
                </a:prstGeom>
                <a:noFill/>
                <a:ln w="38100">
                  <a:solidFill>
                    <a:srgbClr val="99FF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496786" name="Line 35"/>
              <p:cNvSpPr>
                <a:spLocks noChangeShapeType="1"/>
              </p:cNvSpPr>
              <p:nvPr/>
            </p:nvSpPr>
            <p:spPr bwMode="auto">
              <a:xfrm>
                <a:off x="5472" y="448"/>
                <a:ext cx="105" cy="0"/>
              </a:xfrm>
              <a:prstGeom prst="line">
                <a:avLst/>
              </a:prstGeom>
              <a:noFill/>
              <a:ln w="38100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87" name="Line 36"/>
              <p:cNvSpPr>
                <a:spLocks noChangeShapeType="1"/>
              </p:cNvSpPr>
              <p:nvPr/>
            </p:nvSpPr>
            <p:spPr bwMode="auto">
              <a:xfrm flipH="1">
                <a:off x="5664" y="52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99FF33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88" name="Rectangle 37"/>
              <p:cNvSpPr>
                <a:spLocks noChangeArrowheads="1"/>
              </p:cNvSpPr>
              <p:nvPr/>
            </p:nvSpPr>
            <p:spPr bwMode="auto">
              <a:xfrm>
                <a:off x="5816" y="44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99FF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cxnSp>
          <p:nvCxnSpPr>
            <p:cNvPr id="496752" name="AutoShape 38"/>
            <p:cNvCxnSpPr>
              <a:cxnSpLocks noChangeShapeType="1"/>
              <a:stCxn id="496753" idx="0"/>
            </p:cNvCxnSpPr>
            <p:nvPr/>
          </p:nvCxnSpPr>
          <p:spPr bwMode="auto">
            <a:xfrm>
              <a:off x="807" y="2419"/>
              <a:ext cx="1083" cy="138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</p:cxnSp>
        <p:sp>
          <p:nvSpPr>
            <p:cNvPr id="496753" name="Line 39"/>
            <p:cNvSpPr>
              <a:spLocks noChangeShapeType="1"/>
            </p:cNvSpPr>
            <p:nvPr/>
          </p:nvSpPr>
          <p:spPr bwMode="auto">
            <a:xfrm>
              <a:off x="807" y="2431"/>
              <a:ext cx="0" cy="13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6754" name="Text Box 40"/>
            <p:cNvSpPr txBox="1">
              <a:spLocks noChangeArrowheads="1"/>
            </p:cNvSpPr>
            <p:nvPr/>
          </p:nvSpPr>
          <p:spPr bwMode="auto">
            <a:xfrm>
              <a:off x="384" y="2179"/>
              <a:ext cx="978" cy="21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en-US" altLang="zh-TW" sz="1600" b="1" i="1">
                  <a:solidFill>
                    <a:schemeClr val="accent2"/>
                  </a:solidFill>
                  <a:ea typeface="標楷體" pitchFamily="65" charset="-120"/>
                </a:rPr>
                <a:t>2.</a:t>
              </a:r>
              <a:r>
                <a:rPr lang="zh-TW" altLang="en-US" sz="1600" b="1" i="1">
                  <a:solidFill>
                    <a:schemeClr val="accent2"/>
                  </a:solidFill>
                  <a:ea typeface="標楷體" pitchFamily="65" charset="-120"/>
                </a:rPr>
                <a:t>成長上限</a:t>
              </a:r>
              <a:endParaRPr lang="zh-TW" altLang="en-US" sz="1600" b="1">
                <a:solidFill>
                  <a:schemeClr val="accent2"/>
                </a:solidFill>
                <a:ea typeface="標楷體" pitchFamily="65" charset="-120"/>
              </a:endParaRPr>
            </a:p>
          </p:txBody>
        </p:sp>
        <p:sp>
          <p:nvSpPr>
            <p:cNvPr id="496755" name="Text Box 41"/>
            <p:cNvSpPr txBox="1">
              <a:spLocks noChangeArrowheads="1"/>
            </p:cNvSpPr>
            <p:nvPr/>
          </p:nvSpPr>
          <p:spPr bwMode="auto">
            <a:xfrm>
              <a:off x="1363" y="2181"/>
              <a:ext cx="1033" cy="21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en-US" altLang="zh-TW" sz="1600" b="1" i="1">
                  <a:solidFill>
                    <a:schemeClr val="accent1"/>
                  </a:solidFill>
                  <a:ea typeface="標楷體" pitchFamily="65" charset="-120"/>
                </a:rPr>
                <a:t>6.</a:t>
              </a:r>
              <a:r>
                <a:rPr lang="zh-TW" altLang="en-US" sz="1600" b="1" i="1">
                  <a:solidFill>
                    <a:schemeClr val="accent1"/>
                  </a:solidFill>
                  <a:ea typeface="標楷體" pitchFamily="65" charset="-120"/>
                </a:rPr>
                <a:t>富者愈富</a:t>
              </a:r>
              <a:endParaRPr lang="zh-TW" altLang="en-US" sz="1600" b="1">
                <a:solidFill>
                  <a:schemeClr val="accent1"/>
                </a:solidFill>
                <a:ea typeface="標楷體" pitchFamily="65" charset="-120"/>
              </a:endParaRPr>
            </a:p>
          </p:txBody>
        </p:sp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655" y="1969"/>
              <a:ext cx="409" cy="198"/>
              <a:chOff x="440" y="2106"/>
              <a:chExt cx="472" cy="229"/>
            </a:xfrm>
          </p:grpSpPr>
          <p:sp>
            <p:nvSpPr>
              <p:cNvPr id="496769" name="Rectangle 43"/>
              <p:cNvSpPr>
                <a:spLocks noChangeArrowheads="1"/>
              </p:cNvSpPr>
              <p:nvPr/>
            </p:nvSpPr>
            <p:spPr bwMode="auto">
              <a:xfrm>
                <a:off x="829" y="2106"/>
                <a:ext cx="83" cy="7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70" name="Line 44"/>
              <p:cNvSpPr>
                <a:spLocks noChangeShapeType="1"/>
              </p:cNvSpPr>
              <p:nvPr/>
            </p:nvSpPr>
            <p:spPr bwMode="auto">
              <a:xfrm flipH="1">
                <a:off x="718" y="2131"/>
                <a:ext cx="111" cy="77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9" name="Group 45"/>
              <p:cNvGrpSpPr>
                <a:grpSpLocks/>
              </p:cNvGrpSpPr>
              <p:nvPr/>
            </p:nvGrpSpPr>
            <p:grpSpPr bwMode="auto">
              <a:xfrm>
                <a:off x="607" y="2182"/>
                <a:ext cx="166" cy="149"/>
                <a:chOff x="5424" y="480"/>
                <a:chExt cx="240" cy="234"/>
              </a:xfrm>
            </p:grpSpPr>
            <p:sp>
              <p:nvSpPr>
                <p:cNvPr id="496777" name="Oval 46"/>
                <p:cNvSpPr>
                  <a:spLocks noChangeArrowheads="1"/>
                </p:cNvSpPr>
                <p:nvPr/>
              </p:nvSpPr>
              <p:spPr bwMode="auto">
                <a:xfrm>
                  <a:off x="5424" y="480"/>
                  <a:ext cx="240" cy="23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6778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5549" y="551"/>
                  <a:ext cx="0" cy="105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" name="Group 48"/>
              <p:cNvGrpSpPr>
                <a:grpSpLocks/>
              </p:cNvGrpSpPr>
              <p:nvPr/>
            </p:nvGrpSpPr>
            <p:grpSpPr bwMode="auto">
              <a:xfrm>
                <a:off x="440" y="2182"/>
                <a:ext cx="167" cy="153"/>
                <a:chOff x="5184" y="480"/>
                <a:chExt cx="240" cy="240"/>
              </a:xfrm>
            </p:grpSpPr>
            <p:sp>
              <p:nvSpPr>
                <p:cNvPr id="496773" name="Oval 49"/>
                <p:cNvSpPr>
                  <a:spLocks noChangeArrowheads="1"/>
                </p:cNvSpPr>
                <p:nvPr/>
              </p:nvSpPr>
              <p:spPr bwMode="auto">
                <a:xfrm>
                  <a:off x="5184" y="480"/>
                  <a:ext cx="240" cy="24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11" name="Group 50"/>
                <p:cNvGrpSpPr>
                  <a:grpSpLocks/>
                </p:cNvGrpSpPr>
                <p:nvPr/>
              </p:nvGrpSpPr>
              <p:grpSpPr bwMode="auto">
                <a:xfrm>
                  <a:off x="5256" y="552"/>
                  <a:ext cx="105" cy="105"/>
                  <a:chOff x="5208" y="648"/>
                  <a:chExt cx="105" cy="105"/>
                </a:xfrm>
              </p:grpSpPr>
              <p:sp>
                <p:nvSpPr>
                  <p:cNvPr id="496775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5260" y="648"/>
                    <a:ext cx="0" cy="105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496776" name="Line 52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5261" y="648"/>
                    <a:ext cx="0" cy="105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</p:grpSp>
        <p:grpSp>
          <p:nvGrpSpPr>
            <p:cNvPr id="12" name="Group 53"/>
            <p:cNvGrpSpPr>
              <a:grpSpLocks/>
            </p:cNvGrpSpPr>
            <p:nvPr/>
          </p:nvGrpSpPr>
          <p:grpSpPr bwMode="auto">
            <a:xfrm>
              <a:off x="1662" y="1986"/>
              <a:ext cx="330" cy="163"/>
              <a:chOff x="1480" y="2129"/>
              <a:chExt cx="380" cy="188"/>
            </a:xfrm>
          </p:grpSpPr>
          <p:sp>
            <p:nvSpPr>
              <p:cNvPr id="496760" name="Oval 54"/>
              <p:cNvSpPr>
                <a:spLocks noChangeArrowheads="1"/>
              </p:cNvSpPr>
              <p:nvPr/>
            </p:nvSpPr>
            <p:spPr bwMode="auto">
              <a:xfrm>
                <a:off x="1480" y="2129"/>
                <a:ext cx="188" cy="1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13" name="Group 55"/>
              <p:cNvGrpSpPr>
                <a:grpSpLocks/>
              </p:cNvGrpSpPr>
              <p:nvPr/>
            </p:nvGrpSpPr>
            <p:grpSpPr bwMode="auto">
              <a:xfrm>
                <a:off x="1541" y="2186"/>
                <a:ext cx="75" cy="75"/>
                <a:chOff x="5467" y="672"/>
                <a:chExt cx="114" cy="114"/>
              </a:xfrm>
            </p:grpSpPr>
            <p:sp>
              <p:nvSpPr>
                <p:cNvPr id="496767" name="Line 56"/>
                <p:cNvSpPr>
                  <a:spLocks noChangeShapeType="1"/>
                </p:cNvSpPr>
                <p:nvPr/>
              </p:nvSpPr>
              <p:spPr bwMode="auto">
                <a:xfrm>
                  <a:off x="5467" y="729"/>
                  <a:ext cx="11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6768" name="Line 57"/>
                <p:cNvSpPr>
                  <a:spLocks noChangeShapeType="1"/>
                </p:cNvSpPr>
                <p:nvPr/>
              </p:nvSpPr>
              <p:spPr bwMode="auto">
                <a:xfrm rot="5400000">
                  <a:off x="5463" y="729"/>
                  <a:ext cx="11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4" name="Group 58"/>
              <p:cNvGrpSpPr>
                <a:grpSpLocks/>
              </p:cNvGrpSpPr>
              <p:nvPr/>
            </p:nvGrpSpPr>
            <p:grpSpPr bwMode="auto">
              <a:xfrm>
                <a:off x="1672" y="2129"/>
                <a:ext cx="188" cy="188"/>
                <a:chOff x="1720" y="1800"/>
                <a:chExt cx="142" cy="142"/>
              </a:xfrm>
            </p:grpSpPr>
            <p:sp>
              <p:nvSpPr>
                <p:cNvPr id="496763" name="Oval 59"/>
                <p:cNvSpPr>
                  <a:spLocks noChangeArrowheads="1"/>
                </p:cNvSpPr>
                <p:nvPr/>
              </p:nvSpPr>
              <p:spPr bwMode="auto">
                <a:xfrm>
                  <a:off x="1720" y="1800"/>
                  <a:ext cx="142" cy="14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15" name="Group 60"/>
                <p:cNvGrpSpPr>
                  <a:grpSpLocks/>
                </p:cNvGrpSpPr>
                <p:nvPr/>
              </p:nvGrpSpPr>
              <p:grpSpPr bwMode="auto">
                <a:xfrm>
                  <a:off x="1767" y="1843"/>
                  <a:ext cx="56" cy="57"/>
                  <a:chOff x="6391" y="680"/>
                  <a:chExt cx="114" cy="114"/>
                </a:xfrm>
              </p:grpSpPr>
              <p:sp>
                <p:nvSpPr>
                  <p:cNvPr id="496765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391" y="732"/>
                    <a:ext cx="11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496766" name="Line 6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6387" y="737"/>
                    <a:ext cx="11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</p:grpSp>
        <p:sp>
          <p:nvSpPr>
            <p:cNvPr id="496758" name="Text Box 63"/>
            <p:cNvSpPr txBox="1">
              <a:spLocks noChangeArrowheads="1"/>
            </p:cNvSpPr>
            <p:nvPr/>
          </p:nvSpPr>
          <p:spPr bwMode="auto">
            <a:xfrm>
              <a:off x="433" y="1531"/>
              <a:ext cx="825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TW" sz="1600" b="1" dirty="0">
                  <a:solidFill>
                    <a:schemeClr val="accent2"/>
                  </a:solidFill>
                  <a:ea typeface="標楷體" pitchFamily="65" charset="-120"/>
                </a:rPr>
                <a:t> </a:t>
              </a:r>
              <a:r>
                <a:rPr lang="zh-TW" altLang="en-US" sz="1600" b="1" dirty="0">
                  <a:solidFill>
                    <a:schemeClr val="accent2"/>
                  </a:solidFill>
                  <a:ea typeface="標楷體" pitchFamily="65" charset="-120"/>
                </a:rPr>
                <a:t>不可能永遠成長</a:t>
              </a:r>
            </a:p>
          </p:txBody>
        </p:sp>
        <p:sp>
          <p:nvSpPr>
            <p:cNvPr id="496759" name="Text Box 64"/>
            <p:cNvSpPr txBox="1">
              <a:spLocks noChangeArrowheads="1"/>
            </p:cNvSpPr>
            <p:nvPr/>
          </p:nvSpPr>
          <p:spPr bwMode="auto">
            <a:xfrm>
              <a:off x="1422" y="1531"/>
              <a:ext cx="915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1600" b="1" dirty="0">
                  <a:solidFill>
                    <a:schemeClr val="accent1"/>
                  </a:solidFill>
                  <a:ea typeface="標楷體" pitchFamily="65" charset="-120"/>
                </a:rPr>
                <a:t>我的成長你的衰退</a:t>
              </a:r>
            </a:p>
          </p:txBody>
        </p:sp>
      </p:grpSp>
      <p:grpSp>
        <p:nvGrpSpPr>
          <p:cNvPr id="16" name="Group 65"/>
          <p:cNvGrpSpPr>
            <a:grpSpLocks/>
          </p:cNvGrpSpPr>
          <p:nvPr/>
        </p:nvGrpSpPr>
        <p:grpSpPr bwMode="auto">
          <a:xfrm>
            <a:off x="1217613" y="1265238"/>
            <a:ext cx="7153275" cy="982663"/>
            <a:chOff x="760" y="912"/>
            <a:chExt cx="4506" cy="619"/>
          </a:xfrm>
        </p:grpSpPr>
        <p:cxnSp>
          <p:nvCxnSpPr>
            <p:cNvPr id="496712" name="AutoShape 66"/>
            <p:cNvCxnSpPr>
              <a:cxnSpLocks noChangeShapeType="1"/>
              <a:stCxn id="496730" idx="2"/>
              <a:endCxn id="496758" idx="0"/>
            </p:cNvCxnSpPr>
            <p:nvPr/>
          </p:nvCxnSpPr>
          <p:spPr bwMode="auto">
            <a:xfrm flipH="1">
              <a:off x="853" y="1287"/>
              <a:ext cx="307" cy="129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</p:cxnSp>
        <p:cxnSp>
          <p:nvCxnSpPr>
            <p:cNvPr id="496713" name="AutoShape 67"/>
            <p:cNvCxnSpPr>
              <a:cxnSpLocks noChangeShapeType="1"/>
              <a:stCxn id="496730" idx="2"/>
              <a:endCxn id="496759" idx="0"/>
            </p:cNvCxnSpPr>
            <p:nvPr/>
          </p:nvCxnSpPr>
          <p:spPr bwMode="auto">
            <a:xfrm>
              <a:off x="1160" y="1287"/>
              <a:ext cx="727" cy="129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</p:cxnSp>
        <p:grpSp>
          <p:nvGrpSpPr>
            <p:cNvPr id="17" name="Group 68"/>
            <p:cNvGrpSpPr>
              <a:grpSpLocks/>
            </p:cNvGrpSpPr>
            <p:nvPr/>
          </p:nvGrpSpPr>
          <p:grpSpPr bwMode="auto">
            <a:xfrm>
              <a:off x="4090" y="912"/>
              <a:ext cx="801" cy="385"/>
              <a:chOff x="4170" y="810"/>
              <a:chExt cx="990" cy="444"/>
            </a:xfrm>
          </p:grpSpPr>
          <p:sp>
            <p:nvSpPr>
              <p:cNvPr id="496735" name="Text Box 69"/>
              <p:cNvSpPr txBox="1">
                <a:spLocks noChangeArrowheads="1"/>
              </p:cNvSpPr>
              <p:nvPr/>
            </p:nvSpPr>
            <p:spPr bwMode="auto">
              <a:xfrm>
                <a:off x="4170" y="810"/>
                <a:ext cx="990" cy="43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76200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zh-TW" altLang="en-US" sz="1600" b="1">
                    <a:solidFill>
                      <a:schemeClr val="hlink"/>
                    </a:solidFill>
                    <a:ea typeface="標楷體" pitchFamily="65" charset="-120"/>
                  </a:rPr>
                  <a:t>調節</a:t>
                </a:r>
              </a:p>
              <a:p>
                <a:pPr defTabSz="76200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zh-TW" altLang="en-US" sz="1600" b="1">
                    <a:solidFill>
                      <a:schemeClr val="hlink"/>
                    </a:solidFill>
                    <a:ea typeface="標楷體" pitchFamily="65" charset="-120"/>
                  </a:rPr>
                  <a:t>環路</a:t>
                </a:r>
              </a:p>
            </p:txBody>
          </p:sp>
          <p:grpSp>
            <p:nvGrpSpPr>
              <p:cNvPr id="18" name="Group 70"/>
              <p:cNvGrpSpPr>
                <a:grpSpLocks/>
              </p:cNvGrpSpPr>
              <p:nvPr/>
            </p:nvGrpSpPr>
            <p:grpSpPr bwMode="auto">
              <a:xfrm>
                <a:off x="4712" y="928"/>
                <a:ext cx="396" cy="326"/>
                <a:chOff x="4624" y="904"/>
                <a:chExt cx="396" cy="326"/>
              </a:xfrm>
            </p:grpSpPr>
            <p:grpSp>
              <p:nvGrpSpPr>
                <p:cNvPr id="19" name="Group 71"/>
                <p:cNvGrpSpPr>
                  <a:grpSpLocks/>
                </p:cNvGrpSpPr>
                <p:nvPr/>
              </p:nvGrpSpPr>
              <p:grpSpPr bwMode="auto">
                <a:xfrm>
                  <a:off x="4624" y="904"/>
                  <a:ext cx="396" cy="326"/>
                  <a:chOff x="4908" y="888"/>
                  <a:chExt cx="396" cy="326"/>
                </a:xfrm>
              </p:grpSpPr>
              <p:sp>
                <p:nvSpPr>
                  <p:cNvPr id="496741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5205" y="888"/>
                    <a:ext cx="99" cy="99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496742" name="Line 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73" y="954"/>
                    <a:ext cx="132" cy="99"/>
                  </a:xfrm>
                  <a:prstGeom prst="line">
                    <a:avLst/>
                  </a:prstGeom>
                  <a:noFill/>
                  <a:ln w="38100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20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4908" y="1020"/>
                    <a:ext cx="198" cy="194"/>
                    <a:chOff x="5232" y="480"/>
                    <a:chExt cx="384" cy="374"/>
                  </a:xfrm>
                </p:grpSpPr>
                <p:sp>
                  <p:nvSpPr>
                    <p:cNvPr id="496744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32" y="480"/>
                      <a:ext cx="384" cy="37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FF33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96745" name="Line 76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5424" y="592"/>
                      <a:ext cx="0" cy="14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33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21" name="Group 77"/>
                <p:cNvGrpSpPr>
                  <a:grpSpLocks/>
                </p:cNvGrpSpPr>
                <p:nvPr/>
              </p:nvGrpSpPr>
              <p:grpSpPr bwMode="auto">
                <a:xfrm>
                  <a:off x="4792" y="1120"/>
                  <a:ext cx="66" cy="33"/>
                  <a:chOff x="6528" y="864"/>
                  <a:chExt cx="192" cy="48"/>
                </a:xfrm>
              </p:grpSpPr>
              <p:sp>
                <p:nvSpPr>
                  <p:cNvPr id="496739" name="Line 7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6624" y="7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496740" name="Line 79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6624" y="81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</p:grpSp>
        <p:grpSp>
          <p:nvGrpSpPr>
            <p:cNvPr id="22" name="Group 80"/>
            <p:cNvGrpSpPr>
              <a:grpSpLocks/>
            </p:cNvGrpSpPr>
            <p:nvPr/>
          </p:nvGrpSpPr>
          <p:grpSpPr bwMode="auto">
            <a:xfrm>
              <a:off x="760" y="912"/>
              <a:ext cx="800" cy="375"/>
              <a:chOff x="618" y="817"/>
              <a:chExt cx="923" cy="433"/>
            </a:xfrm>
          </p:grpSpPr>
          <p:grpSp>
            <p:nvGrpSpPr>
              <p:cNvPr id="23" name="Group 81"/>
              <p:cNvGrpSpPr>
                <a:grpSpLocks/>
              </p:cNvGrpSpPr>
              <p:nvPr/>
            </p:nvGrpSpPr>
            <p:grpSpPr bwMode="auto">
              <a:xfrm>
                <a:off x="1200" y="1002"/>
                <a:ext cx="175" cy="188"/>
                <a:chOff x="1720" y="1800"/>
                <a:chExt cx="142" cy="142"/>
              </a:xfrm>
            </p:grpSpPr>
            <p:sp>
              <p:nvSpPr>
                <p:cNvPr id="496731" name="Oval 82"/>
                <p:cNvSpPr>
                  <a:spLocks noChangeArrowheads="1"/>
                </p:cNvSpPr>
                <p:nvPr/>
              </p:nvSpPr>
              <p:spPr bwMode="auto">
                <a:xfrm>
                  <a:off x="1720" y="1800"/>
                  <a:ext cx="142" cy="142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4" name="Group 83"/>
                <p:cNvGrpSpPr>
                  <a:grpSpLocks/>
                </p:cNvGrpSpPr>
                <p:nvPr/>
              </p:nvGrpSpPr>
              <p:grpSpPr bwMode="auto">
                <a:xfrm>
                  <a:off x="1767" y="1843"/>
                  <a:ext cx="56" cy="57"/>
                  <a:chOff x="6391" y="680"/>
                  <a:chExt cx="114" cy="114"/>
                </a:xfrm>
              </p:grpSpPr>
              <p:sp>
                <p:nvSpPr>
                  <p:cNvPr id="496733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6391" y="732"/>
                    <a:ext cx="11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496734" name="Line 8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6387" y="737"/>
                    <a:ext cx="11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496730" name="Text Box 86"/>
              <p:cNvSpPr txBox="1">
                <a:spLocks noChangeArrowheads="1"/>
              </p:cNvSpPr>
              <p:nvPr/>
            </p:nvSpPr>
            <p:spPr bwMode="auto">
              <a:xfrm>
                <a:off x="618" y="817"/>
                <a:ext cx="923" cy="43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76200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zh-TW" altLang="en-US" sz="1600" b="1">
                    <a:solidFill>
                      <a:srgbClr val="6699FF"/>
                    </a:solidFill>
                    <a:ea typeface="標楷體" pitchFamily="65" charset="-120"/>
                  </a:rPr>
                  <a:t>增強</a:t>
                </a:r>
              </a:p>
              <a:p>
                <a:pPr defTabSz="76200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zh-TW" altLang="en-US" sz="1600" b="1">
                    <a:solidFill>
                      <a:srgbClr val="6699FF"/>
                    </a:solidFill>
                    <a:ea typeface="標楷體" pitchFamily="65" charset="-120"/>
                  </a:rPr>
                  <a:t>環路</a:t>
                </a:r>
              </a:p>
            </p:txBody>
          </p:sp>
        </p:grpSp>
        <p:sp>
          <p:nvSpPr>
            <p:cNvPr id="496716" name="Oval 87"/>
            <p:cNvSpPr>
              <a:spLocks noChangeArrowheads="1"/>
            </p:cNvSpPr>
            <p:nvPr/>
          </p:nvSpPr>
          <p:spPr bwMode="auto">
            <a:xfrm>
              <a:off x="2409" y="945"/>
              <a:ext cx="833" cy="41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zh-TW" altLang="en-US" sz="2000" b="1">
                  <a:solidFill>
                    <a:srgbClr val="FFFFFF"/>
                  </a:solidFill>
                  <a:ea typeface="標楷體" pitchFamily="65" charset="-120"/>
                </a:rPr>
                <a:t>關切的是</a:t>
              </a:r>
            </a:p>
          </p:txBody>
        </p:sp>
        <p:sp>
          <p:nvSpPr>
            <p:cNvPr id="496717" name="Text Box 88"/>
            <p:cNvSpPr txBox="1">
              <a:spLocks noChangeArrowheads="1"/>
            </p:cNvSpPr>
            <p:nvPr/>
          </p:nvSpPr>
          <p:spPr bwMode="auto">
            <a:xfrm>
              <a:off x="1598" y="928"/>
              <a:ext cx="70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zh-TW" altLang="en-US" sz="1600" b="1" dirty="0">
                  <a:solidFill>
                    <a:srgbClr val="6699FF"/>
                  </a:solidFill>
                  <a:ea typeface="標楷體" pitchFamily="65" charset="-120"/>
                </a:rPr>
                <a:t>加速成長</a:t>
              </a:r>
            </a:p>
          </p:txBody>
        </p:sp>
        <p:sp>
          <p:nvSpPr>
            <p:cNvPr id="496718" name="Text Box 89"/>
            <p:cNvSpPr txBox="1">
              <a:spLocks noChangeArrowheads="1"/>
            </p:cNvSpPr>
            <p:nvPr/>
          </p:nvSpPr>
          <p:spPr bwMode="auto">
            <a:xfrm>
              <a:off x="3263" y="960"/>
              <a:ext cx="67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zh-TW" altLang="en-US" sz="1600" b="1" dirty="0">
                  <a:solidFill>
                    <a:schemeClr val="hlink"/>
                  </a:solidFill>
                  <a:ea typeface="標楷體" pitchFamily="65" charset="-120"/>
                </a:rPr>
                <a:t>解決問題</a:t>
              </a:r>
            </a:p>
          </p:txBody>
        </p:sp>
        <p:cxnSp>
          <p:nvCxnSpPr>
            <p:cNvPr id="496719" name="AutoShape 90"/>
            <p:cNvCxnSpPr>
              <a:cxnSpLocks noChangeShapeType="1"/>
              <a:stCxn id="496716" idx="6"/>
              <a:endCxn id="496735" idx="1"/>
            </p:cNvCxnSpPr>
            <p:nvPr/>
          </p:nvCxnSpPr>
          <p:spPr bwMode="auto">
            <a:xfrm>
              <a:off x="3252" y="1153"/>
              <a:ext cx="827" cy="1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</p:cxnSp>
        <p:cxnSp>
          <p:nvCxnSpPr>
            <p:cNvPr id="496720" name="AutoShape 91"/>
            <p:cNvCxnSpPr>
              <a:cxnSpLocks noChangeShapeType="1"/>
              <a:stCxn id="496716" idx="2"/>
              <a:endCxn id="496730" idx="3"/>
            </p:cNvCxnSpPr>
            <p:nvPr/>
          </p:nvCxnSpPr>
          <p:spPr bwMode="auto">
            <a:xfrm flipH="1">
              <a:off x="1572" y="1153"/>
              <a:ext cx="827" cy="1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</p:cxnSp>
        <p:grpSp>
          <p:nvGrpSpPr>
            <p:cNvPr id="25" name="Group 92"/>
            <p:cNvGrpSpPr>
              <a:grpSpLocks/>
            </p:cNvGrpSpPr>
            <p:nvPr/>
          </p:nvGrpSpPr>
          <p:grpSpPr bwMode="auto">
            <a:xfrm>
              <a:off x="1265" y="1072"/>
              <a:ext cx="151" cy="163"/>
              <a:chOff x="1720" y="1800"/>
              <a:chExt cx="142" cy="142"/>
            </a:xfrm>
          </p:grpSpPr>
          <p:sp>
            <p:nvSpPr>
              <p:cNvPr id="496725" name="Oval 93"/>
              <p:cNvSpPr>
                <a:spLocks noChangeArrowheads="1"/>
              </p:cNvSpPr>
              <p:nvPr/>
            </p:nvSpPr>
            <p:spPr bwMode="auto">
              <a:xfrm>
                <a:off x="1720" y="1800"/>
                <a:ext cx="142" cy="1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26" name="Group 94"/>
              <p:cNvGrpSpPr>
                <a:grpSpLocks/>
              </p:cNvGrpSpPr>
              <p:nvPr/>
            </p:nvGrpSpPr>
            <p:grpSpPr bwMode="auto">
              <a:xfrm>
                <a:off x="1767" y="1843"/>
                <a:ext cx="56" cy="57"/>
                <a:chOff x="6391" y="680"/>
                <a:chExt cx="114" cy="114"/>
              </a:xfrm>
            </p:grpSpPr>
            <p:sp>
              <p:nvSpPr>
                <p:cNvPr id="496727" name="Line 95"/>
                <p:cNvSpPr>
                  <a:spLocks noChangeShapeType="1"/>
                </p:cNvSpPr>
                <p:nvPr/>
              </p:nvSpPr>
              <p:spPr bwMode="auto">
                <a:xfrm>
                  <a:off x="6391" y="732"/>
                  <a:ext cx="114" cy="0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6728" name="Line 96"/>
                <p:cNvSpPr>
                  <a:spLocks noChangeShapeType="1"/>
                </p:cNvSpPr>
                <p:nvPr/>
              </p:nvSpPr>
              <p:spPr bwMode="auto">
                <a:xfrm rot="5400000">
                  <a:off x="6387" y="737"/>
                  <a:ext cx="114" cy="0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cxnSp>
          <p:nvCxnSpPr>
            <p:cNvPr id="496722" name="AutoShape 97"/>
            <p:cNvCxnSpPr>
              <a:cxnSpLocks noChangeShapeType="1"/>
              <a:stCxn id="496669" idx="0"/>
              <a:endCxn id="496735" idx="2"/>
            </p:cNvCxnSpPr>
            <p:nvPr/>
          </p:nvCxnSpPr>
          <p:spPr bwMode="auto">
            <a:xfrm flipV="1">
              <a:off x="3458" y="1287"/>
              <a:ext cx="1033" cy="244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cxnSp>
          <p:nvCxnSpPr>
            <p:cNvPr id="496723" name="AutoShape 98"/>
            <p:cNvCxnSpPr>
              <a:cxnSpLocks noChangeShapeType="1"/>
              <a:stCxn id="496670" idx="0"/>
              <a:endCxn id="496735" idx="2"/>
            </p:cNvCxnSpPr>
            <p:nvPr/>
          </p:nvCxnSpPr>
          <p:spPr bwMode="auto">
            <a:xfrm flipV="1">
              <a:off x="4381" y="1287"/>
              <a:ext cx="109" cy="244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cxnSp>
          <p:nvCxnSpPr>
            <p:cNvPr id="496724" name="AutoShape 99"/>
            <p:cNvCxnSpPr>
              <a:cxnSpLocks noChangeShapeType="1"/>
              <a:stCxn id="496668" idx="0"/>
              <a:endCxn id="496735" idx="2"/>
            </p:cNvCxnSpPr>
            <p:nvPr/>
          </p:nvCxnSpPr>
          <p:spPr bwMode="auto">
            <a:xfrm flipH="1" flipV="1">
              <a:off x="4491" y="1287"/>
              <a:ext cx="775" cy="244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</p:grpSp>
      <p:grpSp>
        <p:nvGrpSpPr>
          <p:cNvPr id="27" name="Group 100"/>
          <p:cNvGrpSpPr>
            <a:grpSpLocks/>
          </p:cNvGrpSpPr>
          <p:nvPr/>
        </p:nvGrpSpPr>
        <p:grpSpPr bwMode="auto">
          <a:xfrm>
            <a:off x="4583113" y="2247901"/>
            <a:ext cx="4505325" cy="3736975"/>
            <a:chOff x="2880" y="1531"/>
            <a:chExt cx="2838" cy="2354"/>
          </a:xfrm>
        </p:grpSpPr>
        <p:sp>
          <p:nvSpPr>
            <p:cNvPr id="496651" name="Text Box 101"/>
            <p:cNvSpPr txBox="1">
              <a:spLocks noChangeArrowheads="1"/>
            </p:cNvSpPr>
            <p:nvPr/>
          </p:nvSpPr>
          <p:spPr bwMode="auto">
            <a:xfrm>
              <a:off x="2880" y="3504"/>
              <a:ext cx="1200" cy="3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TW" sz="1600" b="1" dirty="0">
                  <a:solidFill>
                    <a:srgbClr val="FF9900"/>
                  </a:solidFill>
                  <a:ea typeface="標楷體" pitchFamily="65" charset="-120"/>
                </a:rPr>
                <a:t>9.</a:t>
              </a:r>
              <a:r>
                <a:rPr lang="zh-TW" altLang="en-US" sz="1600" b="1" dirty="0">
                  <a:solidFill>
                    <a:srgbClr val="FF9900"/>
                  </a:solidFill>
                  <a:ea typeface="標楷體" pitchFamily="65" charset="-120"/>
                </a:rPr>
                <a:t>成長與投資不足 </a:t>
              </a:r>
            </a:p>
            <a:p>
              <a:pPr algn="ctr"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TW" sz="1600" b="1" dirty="0">
                  <a:solidFill>
                    <a:srgbClr val="FF9900"/>
                  </a:solidFill>
                  <a:ea typeface="標楷體" pitchFamily="65" charset="-120"/>
                </a:rPr>
                <a:t>(</a:t>
              </a:r>
              <a:r>
                <a:rPr lang="zh-TW" altLang="en-US" sz="1600" b="1" dirty="0">
                  <a:solidFill>
                    <a:srgbClr val="FF9900"/>
                  </a:solidFill>
                  <a:ea typeface="標楷體" pitchFamily="65" charset="-120"/>
                </a:rPr>
                <a:t>降低標準</a:t>
              </a:r>
              <a:r>
                <a:rPr lang="en-US" altLang="zh-TW" sz="1600" b="1" dirty="0">
                  <a:solidFill>
                    <a:srgbClr val="FF9900"/>
                  </a:solidFill>
                  <a:ea typeface="標楷體" pitchFamily="65" charset="-120"/>
                </a:rPr>
                <a:t>)</a:t>
              </a:r>
            </a:p>
          </p:txBody>
        </p:sp>
        <p:sp>
          <p:nvSpPr>
            <p:cNvPr id="496652" name="Text Box 102"/>
            <p:cNvSpPr txBox="1">
              <a:spLocks noChangeArrowheads="1"/>
            </p:cNvSpPr>
            <p:nvPr/>
          </p:nvSpPr>
          <p:spPr bwMode="auto">
            <a:xfrm>
              <a:off x="3936" y="3312"/>
              <a:ext cx="108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en-US" altLang="zh-TW" sz="1600" b="1">
                  <a:ea typeface="標楷體" pitchFamily="65" charset="-120"/>
                </a:rPr>
                <a:t>3.</a:t>
              </a:r>
              <a:r>
                <a:rPr lang="zh-TW" altLang="en-US" sz="1600" b="1">
                  <a:ea typeface="標楷體" pitchFamily="65" charset="-120"/>
                </a:rPr>
                <a:t>捨本逐末</a:t>
              </a:r>
            </a:p>
          </p:txBody>
        </p:sp>
        <p:sp>
          <p:nvSpPr>
            <p:cNvPr id="496653" name="Text Box 103"/>
            <p:cNvSpPr txBox="1">
              <a:spLocks noChangeArrowheads="1"/>
            </p:cNvSpPr>
            <p:nvPr/>
          </p:nvSpPr>
          <p:spPr bwMode="auto">
            <a:xfrm>
              <a:off x="2976" y="2688"/>
              <a:ext cx="912" cy="30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TW" sz="1600" b="1">
                  <a:solidFill>
                    <a:srgbClr val="FFFFFF"/>
                  </a:solidFill>
                  <a:ea typeface="標楷體" pitchFamily="65" charset="-120"/>
                </a:rPr>
                <a:t>  </a:t>
              </a:r>
              <a:r>
                <a:rPr lang="zh-TW" altLang="en-US" sz="1600" b="1">
                  <a:solidFill>
                    <a:srgbClr val="FF9900"/>
                  </a:solidFill>
                  <a:ea typeface="標楷體" pitchFamily="65" charset="-120"/>
                </a:rPr>
                <a:t>降低目標破壞長期成長</a:t>
              </a:r>
            </a:p>
          </p:txBody>
        </p:sp>
        <p:sp>
          <p:nvSpPr>
            <p:cNvPr id="496654" name="Text Box 104"/>
            <p:cNvSpPr txBox="1">
              <a:spLocks noChangeArrowheads="1"/>
            </p:cNvSpPr>
            <p:nvPr/>
          </p:nvSpPr>
          <p:spPr bwMode="auto">
            <a:xfrm>
              <a:off x="3984" y="2640"/>
              <a:ext cx="1007" cy="30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TW" sz="1600" b="1">
                  <a:solidFill>
                    <a:schemeClr val="tx2"/>
                  </a:solidFill>
                  <a:ea typeface="標楷體" pitchFamily="65" charset="-120"/>
                </a:rPr>
                <a:t> </a:t>
              </a:r>
              <a:r>
                <a:rPr lang="zh-TW" altLang="en-US" sz="1600" b="1">
                  <a:solidFill>
                    <a:schemeClr val="tx2"/>
                  </a:solidFill>
                  <a:ea typeface="標楷體" pitchFamily="65" charset="-120"/>
                </a:rPr>
                <a:t>忽略治本付長期代價</a:t>
              </a:r>
            </a:p>
          </p:txBody>
        </p:sp>
        <p:grpSp>
          <p:nvGrpSpPr>
            <p:cNvPr id="28" name="Group 105"/>
            <p:cNvGrpSpPr>
              <a:grpSpLocks/>
            </p:cNvGrpSpPr>
            <p:nvPr/>
          </p:nvGrpSpPr>
          <p:grpSpPr bwMode="auto">
            <a:xfrm>
              <a:off x="3188" y="3016"/>
              <a:ext cx="458" cy="319"/>
              <a:chOff x="5136" y="288"/>
              <a:chExt cx="824" cy="576"/>
            </a:xfrm>
          </p:grpSpPr>
          <p:sp>
            <p:nvSpPr>
              <p:cNvPr id="496700" name="Oval 106"/>
              <p:cNvSpPr>
                <a:spLocks noChangeArrowheads="1"/>
              </p:cNvSpPr>
              <p:nvPr/>
            </p:nvSpPr>
            <p:spPr bwMode="auto">
              <a:xfrm>
                <a:off x="5376" y="2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01" name="Line 107"/>
              <p:cNvSpPr>
                <a:spLocks noChangeShapeType="1"/>
              </p:cNvSpPr>
              <p:nvPr/>
            </p:nvSpPr>
            <p:spPr bwMode="auto">
              <a:xfrm rot="-2829346">
                <a:off x="5343" y="778"/>
                <a:ext cx="116" cy="2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02" name="Line 108"/>
              <p:cNvSpPr>
                <a:spLocks noChangeShapeType="1"/>
              </p:cNvSpPr>
              <p:nvPr/>
            </p:nvSpPr>
            <p:spPr bwMode="auto">
              <a:xfrm rot="-2829346">
                <a:off x="5373" y="805"/>
                <a:ext cx="116" cy="2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03" name="Oval 109"/>
              <p:cNvSpPr>
                <a:spLocks noChangeArrowheads="1"/>
              </p:cNvSpPr>
              <p:nvPr/>
            </p:nvSpPr>
            <p:spPr bwMode="auto">
              <a:xfrm>
                <a:off x="5136" y="432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04" name="Oval 110"/>
              <p:cNvSpPr>
                <a:spLocks noChangeArrowheads="1"/>
              </p:cNvSpPr>
              <p:nvPr/>
            </p:nvSpPr>
            <p:spPr bwMode="auto">
              <a:xfrm>
                <a:off x="5376" y="576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05" name="Line 111"/>
              <p:cNvSpPr>
                <a:spLocks noChangeShapeType="1"/>
              </p:cNvSpPr>
              <p:nvPr/>
            </p:nvSpPr>
            <p:spPr bwMode="auto">
              <a:xfrm>
                <a:off x="5472" y="728"/>
                <a:ext cx="104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29" name="Group 112"/>
              <p:cNvGrpSpPr>
                <a:grpSpLocks/>
              </p:cNvGrpSpPr>
              <p:nvPr/>
            </p:nvGrpSpPr>
            <p:grpSpPr bwMode="auto">
              <a:xfrm>
                <a:off x="5232" y="536"/>
                <a:ext cx="105" cy="104"/>
                <a:chOff x="6440" y="847"/>
                <a:chExt cx="105" cy="104"/>
              </a:xfrm>
            </p:grpSpPr>
            <p:sp>
              <p:nvSpPr>
                <p:cNvPr id="496710" name="Line 113"/>
                <p:cNvSpPr>
                  <a:spLocks noChangeShapeType="1"/>
                </p:cNvSpPr>
                <p:nvPr/>
              </p:nvSpPr>
              <p:spPr bwMode="auto">
                <a:xfrm>
                  <a:off x="6440" y="899"/>
                  <a:ext cx="105" cy="0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6711" name="Line 114"/>
                <p:cNvSpPr>
                  <a:spLocks noChangeShapeType="1"/>
                </p:cNvSpPr>
                <p:nvPr/>
              </p:nvSpPr>
              <p:spPr bwMode="auto">
                <a:xfrm rot="5400000">
                  <a:off x="6437" y="899"/>
                  <a:ext cx="104" cy="0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496707" name="Line 115"/>
              <p:cNvSpPr>
                <a:spLocks noChangeShapeType="1"/>
              </p:cNvSpPr>
              <p:nvPr/>
            </p:nvSpPr>
            <p:spPr bwMode="auto">
              <a:xfrm>
                <a:off x="5472" y="448"/>
                <a:ext cx="105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08" name="Line 116"/>
              <p:cNvSpPr>
                <a:spLocks noChangeShapeType="1"/>
              </p:cNvSpPr>
              <p:nvPr/>
            </p:nvSpPr>
            <p:spPr bwMode="auto">
              <a:xfrm flipH="1">
                <a:off x="5664" y="52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09" name="Rectangle 117"/>
              <p:cNvSpPr>
                <a:spLocks noChangeArrowheads="1"/>
              </p:cNvSpPr>
              <p:nvPr/>
            </p:nvSpPr>
            <p:spPr bwMode="auto">
              <a:xfrm>
                <a:off x="5816" y="44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96656" name="Oval 118"/>
            <p:cNvSpPr>
              <a:spLocks noChangeArrowheads="1"/>
            </p:cNvSpPr>
            <p:nvPr/>
          </p:nvSpPr>
          <p:spPr bwMode="auto">
            <a:xfrm>
              <a:off x="4098" y="3021"/>
              <a:ext cx="406" cy="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30" name="Group 119"/>
            <p:cNvGrpSpPr>
              <a:grpSpLocks/>
            </p:cNvGrpSpPr>
            <p:nvPr/>
          </p:nvGrpSpPr>
          <p:grpSpPr bwMode="auto">
            <a:xfrm>
              <a:off x="4372" y="3136"/>
              <a:ext cx="63" cy="62"/>
              <a:chOff x="5208" y="648"/>
              <a:chExt cx="105" cy="105"/>
            </a:xfrm>
          </p:grpSpPr>
          <p:sp>
            <p:nvSpPr>
              <p:cNvPr id="496698" name="Line 120"/>
              <p:cNvSpPr>
                <a:spLocks noChangeShapeType="1"/>
              </p:cNvSpPr>
              <p:nvPr/>
            </p:nvSpPr>
            <p:spPr bwMode="auto">
              <a:xfrm>
                <a:off x="5260" y="648"/>
                <a:ext cx="0" cy="105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699" name="Line 121"/>
              <p:cNvSpPr>
                <a:spLocks noChangeShapeType="1"/>
              </p:cNvSpPr>
              <p:nvPr/>
            </p:nvSpPr>
            <p:spPr bwMode="auto">
              <a:xfrm rot="-5400000">
                <a:off x="5261" y="648"/>
                <a:ext cx="0" cy="105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31" name="Group 122"/>
            <p:cNvGrpSpPr>
              <a:grpSpLocks/>
            </p:cNvGrpSpPr>
            <p:nvPr/>
          </p:nvGrpSpPr>
          <p:grpSpPr bwMode="auto">
            <a:xfrm>
              <a:off x="4186" y="3164"/>
              <a:ext cx="143" cy="140"/>
              <a:chOff x="5424" y="480"/>
              <a:chExt cx="240" cy="234"/>
            </a:xfrm>
          </p:grpSpPr>
          <p:sp>
            <p:nvSpPr>
              <p:cNvPr id="496696" name="Oval 123"/>
              <p:cNvSpPr>
                <a:spLocks noChangeArrowheads="1"/>
              </p:cNvSpPr>
              <p:nvPr/>
            </p:nvSpPr>
            <p:spPr bwMode="auto">
              <a:xfrm>
                <a:off x="5424" y="480"/>
                <a:ext cx="240" cy="23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697" name="Line 124"/>
              <p:cNvSpPr>
                <a:spLocks noChangeShapeType="1"/>
              </p:cNvSpPr>
              <p:nvPr/>
            </p:nvSpPr>
            <p:spPr bwMode="auto">
              <a:xfrm rot="-5400000">
                <a:off x="5549" y="551"/>
                <a:ext cx="0" cy="105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496640" name="Group 125"/>
            <p:cNvGrpSpPr>
              <a:grpSpLocks/>
            </p:cNvGrpSpPr>
            <p:nvPr/>
          </p:nvGrpSpPr>
          <p:grpSpPr bwMode="auto">
            <a:xfrm>
              <a:off x="4186" y="3021"/>
              <a:ext cx="143" cy="140"/>
              <a:chOff x="5424" y="480"/>
              <a:chExt cx="240" cy="234"/>
            </a:xfrm>
          </p:grpSpPr>
          <p:sp>
            <p:nvSpPr>
              <p:cNvPr id="496694" name="Oval 126"/>
              <p:cNvSpPr>
                <a:spLocks noChangeArrowheads="1"/>
              </p:cNvSpPr>
              <p:nvPr/>
            </p:nvSpPr>
            <p:spPr bwMode="auto">
              <a:xfrm>
                <a:off x="5424" y="480"/>
                <a:ext cx="240" cy="23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695" name="Line 127"/>
              <p:cNvSpPr>
                <a:spLocks noChangeShapeType="1"/>
              </p:cNvSpPr>
              <p:nvPr/>
            </p:nvSpPr>
            <p:spPr bwMode="auto">
              <a:xfrm rot="-5400000">
                <a:off x="5549" y="551"/>
                <a:ext cx="0" cy="105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96660" name="Line 128"/>
            <p:cNvSpPr>
              <a:spLocks noChangeShapeType="1"/>
            </p:cNvSpPr>
            <p:nvPr/>
          </p:nvSpPr>
          <p:spPr bwMode="auto">
            <a:xfrm>
              <a:off x="3456" y="2496"/>
              <a:ext cx="0" cy="13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6661" name="Line 129"/>
            <p:cNvSpPr>
              <a:spLocks noChangeShapeType="1"/>
            </p:cNvSpPr>
            <p:nvPr/>
          </p:nvSpPr>
          <p:spPr bwMode="auto">
            <a:xfrm>
              <a:off x="4387" y="2432"/>
              <a:ext cx="0" cy="13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6662" name="Text Box 130"/>
            <p:cNvSpPr txBox="1">
              <a:spLocks noChangeArrowheads="1"/>
            </p:cNvSpPr>
            <p:nvPr/>
          </p:nvSpPr>
          <p:spPr bwMode="auto">
            <a:xfrm>
              <a:off x="4848" y="2160"/>
              <a:ext cx="768" cy="21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en-US" altLang="zh-TW" sz="1600" b="1">
                  <a:solidFill>
                    <a:srgbClr val="00CC99"/>
                  </a:solidFill>
                  <a:ea typeface="標楷體" pitchFamily="65" charset="-120"/>
                </a:rPr>
                <a:t>5.</a:t>
              </a:r>
              <a:r>
                <a:rPr lang="zh-TW" altLang="en-US" sz="1600" b="1">
                  <a:solidFill>
                    <a:srgbClr val="00CC99"/>
                  </a:solidFill>
                  <a:ea typeface="標楷體" pitchFamily="65" charset="-120"/>
                </a:rPr>
                <a:t>惡性競爭</a:t>
              </a:r>
              <a:endParaRPr lang="zh-TW" altLang="en-US" sz="1600">
                <a:solidFill>
                  <a:srgbClr val="00CC99"/>
                </a:solidFill>
                <a:ea typeface="標楷體" pitchFamily="65" charset="-120"/>
              </a:endParaRPr>
            </a:p>
          </p:txBody>
        </p:sp>
        <p:sp>
          <p:nvSpPr>
            <p:cNvPr id="496663" name="Text Box 131"/>
            <p:cNvSpPr txBox="1">
              <a:spLocks noChangeArrowheads="1"/>
            </p:cNvSpPr>
            <p:nvPr/>
          </p:nvSpPr>
          <p:spPr bwMode="auto">
            <a:xfrm>
              <a:off x="2928" y="2256"/>
              <a:ext cx="816" cy="21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en-US" altLang="zh-TW" sz="1600" b="1">
                  <a:solidFill>
                    <a:srgbClr val="FF66FF"/>
                  </a:solidFill>
                  <a:ea typeface="標楷體" pitchFamily="65" charset="-120"/>
                </a:rPr>
                <a:t>4.</a:t>
              </a:r>
              <a:r>
                <a:rPr lang="zh-TW" altLang="en-US" sz="1600" b="1">
                  <a:solidFill>
                    <a:srgbClr val="FF66FF"/>
                  </a:solidFill>
                  <a:ea typeface="標楷體" pitchFamily="65" charset="-120"/>
                </a:rPr>
                <a:t>目標侵蝕</a:t>
              </a:r>
            </a:p>
          </p:txBody>
        </p:sp>
        <p:sp>
          <p:nvSpPr>
            <p:cNvPr id="496664" name="Text Box 132"/>
            <p:cNvSpPr txBox="1">
              <a:spLocks noChangeArrowheads="1"/>
            </p:cNvSpPr>
            <p:nvPr/>
          </p:nvSpPr>
          <p:spPr bwMode="auto">
            <a:xfrm>
              <a:off x="3984" y="2208"/>
              <a:ext cx="816" cy="21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en-US" altLang="zh-TW" sz="1600" b="1">
                  <a:solidFill>
                    <a:srgbClr val="CCECFF"/>
                  </a:solidFill>
                  <a:ea typeface="標楷體" pitchFamily="65" charset="-120"/>
                </a:rPr>
                <a:t>8.</a:t>
              </a:r>
              <a:r>
                <a:rPr lang="zh-TW" altLang="en-US" sz="1600" b="1">
                  <a:solidFill>
                    <a:srgbClr val="CCECFF"/>
                  </a:solidFill>
                  <a:ea typeface="標楷體" pitchFamily="65" charset="-120"/>
                </a:rPr>
                <a:t>引酖止渴</a:t>
              </a:r>
            </a:p>
          </p:txBody>
        </p:sp>
        <p:grpSp>
          <p:nvGrpSpPr>
            <p:cNvPr id="496641" name="Group 133"/>
            <p:cNvGrpSpPr>
              <a:grpSpLocks/>
            </p:cNvGrpSpPr>
            <p:nvPr/>
          </p:nvGrpSpPr>
          <p:grpSpPr bwMode="auto">
            <a:xfrm>
              <a:off x="5049" y="1936"/>
              <a:ext cx="375" cy="264"/>
              <a:chOff x="5088" y="288"/>
              <a:chExt cx="816" cy="576"/>
            </a:xfrm>
          </p:grpSpPr>
          <p:sp>
            <p:nvSpPr>
              <p:cNvPr id="496686" name="Oval 134"/>
              <p:cNvSpPr>
                <a:spLocks noChangeArrowheads="1"/>
              </p:cNvSpPr>
              <p:nvPr/>
            </p:nvSpPr>
            <p:spPr bwMode="auto">
              <a:xfrm>
                <a:off x="5184" y="288"/>
                <a:ext cx="624" cy="57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687" name="Oval 135"/>
              <p:cNvSpPr>
                <a:spLocks noChangeArrowheads="1"/>
              </p:cNvSpPr>
              <p:nvPr/>
            </p:nvSpPr>
            <p:spPr bwMode="auto">
              <a:xfrm>
                <a:off x="5088" y="432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688" name="Oval 136"/>
              <p:cNvSpPr>
                <a:spLocks noChangeArrowheads="1"/>
              </p:cNvSpPr>
              <p:nvPr/>
            </p:nvSpPr>
            <p:spPr bwMode="auto">
              <a:xfrm>
                <a:off x="5616" y="432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689" name="Line 137"/>
              <p:cNvSpPr>
                <a:spLocks noChangeShapeType="1"/>
              </p:cNvSpPr>
              <p:nvPr/>
            </p:nvSpPr>
            <p:spPr bwMode="auto">
              <a:xfrm>
                <a:off x="5176" y="584"/>
                <a:ext cx="113" cy="0"/>
              </a:xfrm>
              <a:prstGeom prst="line">
                <a:avLst/>
              </a:prstGeom>
              <a:noFill/>
              <a:ln w="38100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690" name="Line 138"/>
              <p:cNvSpPr>
                <a:spLocks noChangeShapeType="1"/>
              </p:cNvSpPr>
              <p:nvPr/>
            </p:nvSpPr>
            <p:spPr bwMode="auto">
              <a:xfrm>
                <a:off x="5712" y="584"/>
                <a:ext cx="113" cy="0"/>
              </a:xfrm>
              <a:prstGeom prst="line">
                <a:avLst/>
              </a:prstGeom>
              <a:noFill/>
              <a:ln w="38100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496642" name="Group 139"/>
              <p:cNvGrpSpPr>
                <a:grpSpLocks/>
              </p:cNvGrpSpPr>
              <p:nvPr/>
            </p:nvGrpSpPr>
            <p:grpSpPr bwMode="auto">
              <a:xfrm>
                <a:off x="5440" y="528"/>
                <a:ext cx="113" cy="112"/>
                <a:chOff x="6621" y="848"/>
                <a:chExt cx="113" cy="112"/>
              </a:xfrm>
            </p:grpSpPr>
            <p:sp>
              <p:nvSpPr>
                <p:cNvPr id="496692" name="Line 140"/>
                <p:cNvSpPr>
                  <a:spLocks noChangeShapeType="1"/>
                </p:cNvSpPr>
                <p:nvPr/>
              </p:nvSpPr>
              <p:spPr bwMode="auto">
                <a:xfrm>
                  <a:off x="6621" y="898"/>
                  <a:ext cx="113" cy="0"/>
                </a:xfrm>
                <a:prstGeom prst="line">
                  <a:avLst/>
                </a:prstGeom>
                <a:noFill/>
                <a:ln w="38100">
                  <a:solidFill>
                    <a:srgbClr val="00CC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6693" name="Line 141"/>
                <p:cNvSpPr>
                  <a:spLocks noChangeShapeType="1"/>
                </p:cNvSpPr>
                <p:nvPr/>
              </p:nvSpPr>
              <p:spPr bwMode="auto">
                <a:xfrm rot="5400000">
                  <a:off x="6615" y="904"/>
                  <a:ext cx="112" cy="0"/>
                </a:xfrm>
                <a:prstGeom prst="line">
                  <a:avLst/>
                </a:prstGeom>
                <a:noFill/>
                <a:ln w="38100">
                  <a:solidFill>
                    <a:srgbClr val="00CC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496644" name="Group 142"/>
            <p:cNvGrpSpPr>
              <a:grpSpLocks/>
            </p:cNvGrpSpPr>
            <p:nvPr/>
          </p:nvGrpSpPr>
          <p:grpSpPr bwMode="auto">
            <a:xfrm>
              <a:off x="3360" y="1872"/>
              <a:ext cx="160" cy="367"/>
              <a:chOff x="4704" y="2064"/>
              <a:chExt cx="142" cy="328"/>
            </a:xfrm>
          </p:grpSpPr>
          <p:sp>
            <p:nvSpPr>
              <p:cNvPr id="496680" name="Oval 143"/>
              <p:cNvSpPr>
                <a:spLocks noChangeArrowheads="1"/>
              </p:cNvSpPr>
              <p:nvPr/>
            </p:nvSpPr>
            <p:spPr bwMode="auto">
              <a:xfrm>
                <a:off x="4704" y="2064"/>
                <a:ext cx="142" cy="1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681" name="Oval 144"/>
              <p:cNvSpPr>
                <a:spLocks noChangeArrowheads="1"/>
              </p:cNvSpPr>
              <p:nvPr/>
            </p:nvSpPr>
            <p:spPr bwMode="auto">
              <a:xfrm>
                <a:off x="4704" y="2202"/>
                <a:ext cx="142" cy="14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682" name="Line 145"/>
              <p:cNvSpPr>
                <a:spLocks noChangeShapeType="1"/>
              </p:cNvSpPr>
              <p:nvPr/>
            </p:nvSpPr>
            <p:spPr bwMode="auto">
              <a:xfrm>
                <a:off x="4743" y="2135"/>
                <a:ext cx="64" cy="0"/>
              </a:xfrm>
              <a:prstGeom prst="line">
                <a:avLst/>
              </a:prstGeom>
              <a:noFill/>
              <a:ln w="38100">
                <a:solidFill>
                  <a:srgbClr val="FF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683" name="Line 146"/>
              <p:cNvSpPr>
                <a:spLocks noChangeShapeType="1"/>
              </p:cNvSpPr>
              <p:nvPr/>
            </p:nvSpPr>
            <p:spPr bwMode="auto">
              <a:xfrm>
                <a:off x="4743" y="2269"/>
                <a:ext cx="64" cy="0"/>
              </a:xfrm>
              <a:prstGeom prst="line">
                <a:avLst/>
              </a:prstGeom>
              <a:noFill/>
              <a:ln w="38100">
                <a:solidFill>
                  <a:srgbClr val="FF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684" name="Line 147"/>
              <p:cNvSpPr>
                <a:spLocks noChangeShapeType="1"/>
              </p:cNvSpPr>
              <p:nvPr/>
            </p:nvSpPr>
            <p:spPr bwMode="auto">
              <a:xfrm>
                <a:off x="4763" y="2297"/>
                <a:ext cx="0" cy="95"/>
              </a:xfrm>
              <a:prstGeom prst="line">
                <a:avLst/>
              </a:prstGeom>
              <a:noFill/>
              <a:ln w="28575">
                <a:solidFill>
                  <a:srgbClr val="FF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685" name="Line 148"/>
              <p:cNvSpPr>
                <a:spLocks noChangeShapeType="1"/>
              </p:cNvSpPr>
              <p:nvPr/>
            </p:nvSpPr>
            <p:spPr bwMode="auto">
              <a:xfrm>
                <a:off x="4783" y="2297"/>
                <a:ext cx="0" cy="95"/>
              </a:xfrm>
              <a:prstGeom prst="line">
                <a:avLst/>
              </a:prstGeom>
              <a:noFill/>
              <a:ln w="28575">
                <a:solidFill>
                  <a:srgbClr val="FF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496645" name="Group 149"/>
            <p:cNvGrpSpPr>
              <a:grpSpLocks/>
            </p:cNvGrpSpPr>
            <p:nvPr/>
          </p:nvGrpSpPr>
          <p:grpSpPr bwMode="auto">
            <a:xfrm>
              <a:off x="4212" y="1917"/>
              <a:ext cx="292" cy="300"/>
              <a:chOff x="3504" y="1956"/>
              <a:chExt cx="672" cy="588"/>
            </a:xfrm>
          </p:grpSpPr>
          <p:sp>
            <p:nvSpPr>
              <p:cNvPr id="496672" name="Oval 150"/>
              <p:cNvSpPr>
                <a:spLocks noChangeArrowheads="1"/>
              </p:cNvSpPr>
              <p:nvPr/>
            </p:nvSpPr>
            <p:spPr bwMode="auto">
              <a:xfrm>
                <a:off x="3504" y="2082"/>
                <a:ext cx="576" cy="4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673" name="Oval 151"/>
              <p:cNvSpPr>
                <a:spLocks noChangeArrowheads="1"/>
              </p:cNvSpPr>
              <p:nvPr/>
            </p:nvSpPr>
            <p:spPr bwMode="auto">
              <a:xfrm>
                <a:off x="3648" y="1956"/>
                <a:ext cx="288" cy="25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674" name="Line 152"/>
              <p:cNvSpPr>
                <a:spLocks noChangeShapeType="1"/>
              </p:cNvSpPr>
              <p:nvPr/>
            </p:nvSpPr>
            <p:spPr bwMode="auto">
              <a:xfrm>
                <a:off x="3736" y="2096"/>
                <a:ext cx="120" cy="0"/>
              </a:xfrm>
              <a:prstGeom prst="line">
                <a:avLst/>
              </a:prstGeom>
              <a:noFill/>
              <a:ln w="38100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496646" name="Group 153"/>
              <p:cNvGrpSpPr>
                <a:grpSpLocks/>
              </p:cNvGrpSpPr>
              <p:nvPr/>
            </p:nvGrpSpPr>
            <p:grpSpPr bwMode="auto">
              <a:xfrm>
                <a:off x="3704" y="2264"/>
                <a:ext cx="200" cy="175"/>
                <a:chOff x="6535" y="840"/>
                <a:chExt cx="120" cy="120"/>
              </a:xfrm>
            </p:grpSpPr>
            <p:sp>
              <p:nvSpPr>
                <p:cNvPr id="496678" name="Line 154"/>
                <p:cNvSpPr>
                  <a:spLocks noChangeShapeType="1"/>
                </p:cNvSpPr>
                <p:nvPr/>
              </p:nvSpPr>
              <p:spPr bwMode="auto">
                <a:xfrm>
                  <a:off x="6535" y="900"/>
                  <a:ext cx="120" cy="0"/>
                </a:xfrm>
                <a:prstGeom prst="line">
                  <a:avLst/>
                </a:prstGeom>
                <a:noFill/>
                <a:ln w="38100">
                  <a:solidFill>
                    <a:srgbClr val="CCE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6679" name="Line 155"/>
                <p:cNvSpPr>
                  <a:spLocks noChangeShapeType="1"/>
                </p:cNvSpPr>
                <p:nvPr/>
              </p:nvSpPr>
              <p:spPr bwMode="auto">
                <a:xfrm rot="5400000">
                  <a:off x="6531" y="900"/>
                  <a:ext cx="120" cy="0"/>
                </a:xfrm>
                <a:prstGeom prst="line">
                  <a:avLst/>
                </a:prstGeom>
                <a:noFill/>
                <a:ln w="38100">
                  <a:solidFill>
                    <a:srgbClr val="CCE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496676" name="Line 156"/>
              <p:cNvSpPr>
                <a:spLocks noChangeShapeType="1"/>
              </p:cNvSpPr>
              <p:nvPr/>
            </p:nvSpPr>
            <p:spPr bwMode="auto">
              <a:xfrm>
                <a:off x="3984" y="229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677" name="Line 157"/>
              <p:cNvSpPr>
                <a:spLocks noChangeShapeType="1"/>
              </p:cNvSpPr>
              <p:nvPr/>
            </p:nvSpPr>
            <p:spPr bwMode="auto">
              <a:xfrm>
                <a:off x="3984" y="2334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96668" name="Text Box 158"/>
            <p:cNvSpPr txBox="1">
              <a:spLocks noChangeArrowheads="1"/>
            </p:cNvSpPr>
            <p:nvPr/>
          </p:nvSpPr>
          <p:spPr bwMode="auto">
            <a:xfrm>
              <a:off x="4813" y="1531"/>
              <a:ext cx="905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1600" b="1" dirty="0">
                  <a:solidFill>
                    <a:srgbClr val="00CC99"/>
                  </a:solidFill>
                  <a:ea typeface="標楷體" pitchFamily="65" charset="-120"/>
                </a:rPr>
                <a:t>我的對策你的夢魘</a:t>
              </a:r>
            </a:p>
          </p:txBody>
        </p:sp>
        <p:sp>
          <p:nvSpPr>
            <p:cNvPr id="496669" name="Text Box 159"/>
            <p:cNvSpPr txBox="1">
              <a:spLocks noChangeArrowheads="1"/>
            </p:cNvSpPr>
            <p:nvPr/>
          </p:nvSpPr>
          <p:spPr bwMode="auto">
            <a:xfrm>
              <a:off x="3024" y="1531"/>
              <a:ext cx="868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1600" b="1" dirty="0">
                  <a:solidFill>
                    <a:srgbClr val="FF66FF"/>
                  </a:solidFill>
                  <a:ea typeface="標楷體" pitchFamily="65" charset="-120"/>
                </a:rPr>
                <a:t>紓解壓力降低標準</a:t>
              </a:r>
            </a:p>
          </p:txBody>
        </p:sp>
        <p:sp>
          <p:nvSpPr>
            <p:cNvPr id="496670" name="Text Box 160"/>
            <p:cNvSpPr txBox="1">
              <a:spLocks noChangeArrowheads="1"/>
            </p:cNvSpPr>
            <p:nvPr/>
          </p:nvSpPr>
          <p:spPr bwMode="auto">
            <a:xfrm>
              <a:off x="3929" y="1531"/>
              <a:ext cx="904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1600" b="1" dirty="0">
                  <a:solidFill>
                    <a:srgbClr val="CCECFF"/>
                  </a:solidFill>
                  <a:ea typeface="標楷體" pitchFamily="65" charset="-120"/>
                </a:rPr>
                <a:t>短期對策後遺威脅</a:t>
              </a:r>
            </a:p>
          </p:txBody>
        </p:sp>
        <p:sp>
          <p:nvSpPr>
            <p:cNvPr id="496671" name="Rectangle 161"/>
            <p:cNvSpPr>
              <a:spLocks noChangeArrowheads="1"/>
            </p:cNvSpPr>
            <p:nvPr/>
          </p:nvSpPr>
          <p:spPr bwMode="auto">
            <a:xfrm>
              <a:off x="4032" y="3024"/>
              <a:ext cx="144" cy="336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96647" name="Group 162"/>
          <p:cNvGrpSpPr>
            <a:grpSpLocks/>
          </p:cNvGrpSpPr>
          <p:nvPr/>
        </p:nvGrpSpPr>
        <p:grpSpPr bwMode="auto">
          <a:xfrm>
            <a:off x="3538538" y="4541838"/>
            <a:ext cx="1349375" cy="379413"/>
            <a:chOff x="2222" y="2976"/>
            <a:chExt cx="850" cy="239"/>
          </a:xfrm>
        </p:grpSpPr>
        <p:sp>
          <p:nvSpPr>
            <p:cNvPr id="496649" name="Line 163"/>
            <p:cNvSpPr>
              <a:spLocks noChangeShapeType="1"/>
            </p:cNvSpPr>
            <p:nvPr/>
          </p:nvSpPr>
          <p:spPr bwMode="auto">
            <a:xfrm flipV="1">
              <a:off x="2222" y="3215"/>
              <a:ext cx="833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6650" name="Text Box 164"/>
            <p:cNvSpPr txBox="1">
              <a:spLocks noChangeArrowheads="1"/>
            </p:cNvSpPr>
            <p:nvPr/>
          </p:nvSpPr>
          <p:spPr bwMode="auto">
            <a:xfrm>
              <a:off x="2256" y="2976"/>
              <a:ext cx="816" cy="19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lnSpc>
                  <a:spcPct val="90000"/>
                </a:lnSpc>
                <a:spcBef>
                  <a:spcPct val="50000"/>
                </a:spcBef>
              </a:pPr>
              <a:r>
                <a:rPr lang="zh-TW" altLang="en-US" sz="1600" b="1">
                  <a:solidFill>
                    <a:schemeClr val="tx2"/>
                  </a:solidFill>
                  <a:ea typeface="標楷體" pitchFamily="65" charset="-120"/>
                </a:rPr>
                <a:t>想降低 標準</a:t>
              </a:r>
            </a:p>
          </p:txBody>
        </p:sp>
      </p:grpSp>
      <p:pic>
        <p:nvPicPr>
          <p:cNvPr id="496648" name="Picture 165" descr="j0236454"/>
          <p:cNvPicPr>
            <a:picLocks noGrp="1" noChangeAspect="1" noChangeArrowheads="1" noCrop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7751763" y="5118101"/>
            <a:ext cx="1219200" cy="121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2F557-5987-477D-A6EB-BF791B57B8CE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489475" name="Rectangle 19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4000" b="1">
                <a:latin typeface="Times New Roman" pitchFamily="18" charset="0"/>
                <a:ea typeface="標楷體" pitchFamily="65" charset="-120"/>
              </a:rPr>
              <a:t>系統基模的陷阱</a:t>
            </a:r>
          </a:p>
        </p:txBody>
      </p:sp>
      <p:sp>
        <p:nvSpPr>
          <p:cNvPr id="883732" name="Text Box 20"/>
          <p:cNvSpPr txBox="1">
            <a:spLocks noChangeArrowheads="1"/>
          </p:cNvSpPr>
          <p:nvPr/>
        </p:nvSpPr>
        <p:spPr bwMode="auto">
          <a:xfrm>
            <a:off x="762000" y="1752600"/>
            <a:ext cx="7527925" cy="9207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TW" altLang="en-US" sz="32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系統基模是另一個大框架，吾人應避免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TW" altLang="en-US" sz="32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以套招方式遷就基模，而扭曲事實真相。</a:t>
            </a:r>
          </a:p>
        </p:txBody>
      </p:sp>
      <p:sp>
        <p:nvSpPr>
          <p:cNvPr id="883733" name="Text Box 21"/>
          <p:cNvSpPr txBox="1">
            <a:spLocks noChangeArrowheads="1"/>
          </p:cNvSpPr>
          <p:nvPr/>
        </p:nvSpPr>
        <p:spPr bwMode="auto">
          <a:xfrm>
            <a:off x="5029200" y="4876800"/>
            <a:ext cx="1816100" cy="92075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TW" altLang="en-US" sz="32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團隊創思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TW" altLang="en-US" sz="32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系統對策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09600" y="3124200"/>
            <a:ext cx="3048000" cy="920750"/>
            <a:chOff x="384" y="1968"/>
            <a:chExt cx="1920" cy="580"/>
          </a:xfrm>
        </p:grpSpPr>
        <p:sp>
          <p:nvSpPr>
            <p:cNvPr id="489491" name="Text Box 23"/>
            <p:cNvSpPr txBox="1">
              <a:spLocks noChangeArrowheads="1"/>
            </p:cNvSpPr>
            <p:nvPr/>
          </p:nvSpPr>
          <p:spPr bwMode="auto">
            <a:xfrm>
              <a:off x="384" y="1968"/>
              <a:ext cx="1140" cy="580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zh-TW" altLang="en-US" sz="3200" b="1">
                  <a:solidFill>
                    <a:srgbClr val="000066"/>
                  </a:solidFill>
                  <a:latin typeface="標楷體" pitchFamily="65" charset="-120"/>
                  <a:ea typeface="標楷體" pitchFamily="65" charset="-120"/>
                </a:rPr>
                <a:t>體察認知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zh-TW" altLang="en-US" sz="3200" b="1">
                  <a:solidFill>
                    <a:srgbClr val="000066"/>
                  </a:solidFill>
                  <a:latin typeface="標楷體" pitchFamily="65" charset="-120"/>
                  <a:ea typeface="標楷體" pitchFamily="65" charset="-120"/>
                </a:rPr>
                <a:t>繪出見解</a:t>
              </a:r>
            </a:p>
          </p:txBody>
        </p:sp>
        <p:sp>
          <p:nvSpPr>
            <p:cNvPr id="489492" name="Line 24"/>
            <p:cNvSpPr>
              <a:spLocks noChangeShapeType="1"/>
            </p:cNvSpPr>
            <p:nvPr/>
          </p:nvSpPr>
          <p:spPr bwMode="auto">
            <a:xfrm>
              <a:off x="1536" y="2256"/>
              <a:ext cx="76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657600" y="3124200"/>
            <a:ext cx="2895600" cy="920750"/>
            <a:chOff x="2304" y="1968"/>
            <a:chExt cx="1824" cy="580"/>
          </a:xfrm>
        </p:grpSpPr>
        <p:sp>
          <p:nvSpPr>
            <p:cNvPr id="489489" name="Text Box 26"/>
            <p:cNvSpPr txBox="1">
              <a:spLocks noChangeArrowheads="1"/>
            </p:cNvSpPr>
            <p:nvPr/>
          </p:nvSpPr>
          <p:spPr bwMode="auto">
            <a:xfrm>
              <a:off x="2304" y="1968"/>
              <a:ext cx="1140" cy="580"/>
            </a:xfrm>
            <a:prstGeom prst="rect">
              <a:avLst/>
            </a:prstGeom>
            <a:solidFill>
              <a:srgbClr val="00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zh-TW" altLang="en-US" sz="3200" b="1">
                  <a:solidFill>
                    <a:srgbClr val="000066"/>
                  </a:solidFill>
                  <a:latin typeface="標楷體" pitchFamily="65" charset="-120"/>
                  <a:ea typeface="標楷體" pitchFamily="65" charset="-120"/>
                </a:rPr>
                <a:t>交流見解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zh-TW" altLang="en-US" sz="3200" b="1">
                  <a:solidFill>
                    <a:srgbClr val="000066"/>
                  </a:solidFill>
                  <a:latin typeface="標楷體" pitchFamily="65" charset="-120"/>
                  <a:ea typeface="標楷體" pitchFamily="65" charset="-120"/>
                </a:rPr>
                <a:t>避爭對錯</a:t>
              </a:r>
            </a:p>
          </p:txBody>
        </p:sp>
        <p:sp>
          <p:nvSpPr>
            <p:cNvPr id="489490" name="Line 27"/>
            <p:cNvSpPr>
              <a:spLocks noChangeShapeType="1"/>
            </p:cNvSpPr>
            <p:nvPr/>
          </p:nvSpPr>
          <p:spPr bwMode="auto">
            <a:xfrm>
              <a:off x="3456" y="2256"/>
              <a:ext cx="672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124200" y="3124200"/>
            <a:ext cx="5238750" cy="1752600"/>
            <a:chOff x="1968" y="1968"/>
            <a:chExt cx="3300" cy="1104"/>
          </a:xfrm>
        </p:grpSpPr>
        <p:sp>
          <p:nvSpPr>
            <p:cNvPr id="489485" name="Text Box 29"/>
            <p:cNvSpPr txBox="1">
              <a:spLocks noChangeArrowheads="1"/>
            </p:cNvSpPr>
            <p:nvPr/>
          </p:nvSpPr>
          <p:spPr bwMode="auto">
            <a:xfrm>
              <a:off x="4128" y="1968"/>
              <a:ext cx="1140" cy="58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zh-TW" altLang="en-US" sz="3200" b="1">
                  <a:solidFill>
                    <a:srgbClr val="000066"/>
                  </a:solidFill>
                  <a:latin typeface="標楷體" pitchFamily="65" charset="-120"/>
                  <a:ea typeface="標楷體" pitchFamily="65" charset="-120"/>
                </a:rPr>
                <a:t>客觀佐證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zh-TW" altLang="en-US" sz="3200" b="1">
                  <a:solidFill>
                    <a:srgbClr val="000066"/>
                  </a:solidFill>
                  <a:latin typeface="標楷體" pitchFamily="65" charset="-120"/>
                  <a:ea typeface="標楷體" pitchFamily="65" charset="-120"/>
                </a:rPr>
                <a:t>事實呈現</a:t>
              </a:r>
            </a:p>
          </p:txBody>
        </p:sp>
        <p:sp>
          <p:nvSpPr>
            <p:cNvPr id="489486" name="Line 30"/>
            <p:cNvSpPr>
              <a:spLocks noChangeShapeType="1"/>
            </p:cNvSpPr>
            <p:nvPr/>
          </p:nvSpPr>
          <p:spPr bwMode="auto">
            <a:xfrm>
              <a:off x="4656" y="2544"/>
              <a:ext cx="0" cy="19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9487" name="Line 31"/>
            <p:cNvSpPr>
              <a:spLocks noChangeShapeType="1"/>
            </p:cNvSpPr>
            <p:nvPr/>
          </p:nvSpPr>
          <p:spPr bwMode="auto">
            <a:xfrm flipH="1">
              <a:off x="1968" y="2736"/>
              <a:ext cx="268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9488" name="Line 32"/>
            <p:cNvSpPr>
              <a:spLocks noChangeShapeType="1"/>
            </p:cNvSpPr>
            <p:nvPr/>
          </p:nvSpPr>
          <p:spPr bwMode="auto">
            <a:xfrm>
              <a:off x="1968" y="2736"/>
              <a:ext cx="0" cy="33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286000" y="4876800"/>
            <a:ext cx="2743200" cy="920750"/>
            <a:chOff x="1440" y="3072"/>
            <a:chExt cx="1728" cy="580"/>
          </a:xfrm>
        </p:grpSpPr>
        <p:sp>
          <p:nvSpPr>
            <p:cNvPr id="489483" name="Text Box 34"/>
            <p:cNvSpPr txBox="1">
              <a:spLocks noChangeArrowheads="1"/>
            </p:cNvSpPr>
            <p:nvPr/>
          </p:nvSpPr>
          <p:spPr bwMode="auto">
            <a:xfrm>
              <a:off x="1440" y="3072"/>
              <a:ext cx="1144" cy="58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zh-TW" altLang="en-US" sz="3200" b="1">
                  <a:solidFill>
                    <a:srgbClr val="000066"/>
                  </a:solidFill>
                  <a:latin typeface="標楷體" pitchFamily="65" charset="-120"/>
                  <a:ea typeface="標楷體" pitchFamily="65" charset="-120"/>
                </a:rPr>
                <a:t>比較分析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zh-TW" altLang="en-US" sz="3200" b="1">
                  <a:solidFill>
                    <a:srgbClr val="000066"/>
                  </a:solidFill>
                  <a:latin typeface="標楷體" pitchFamily="65" charset="-120"/>
                  <a:ea typeface="標楷體" pitchFamily="65" charset="-120"/>
                </a:rPr>
                <a:t>基模確認</a:t>
              </a:r>
            </a:p>
          </p:txBody>
        </p:sp>
        <p:sp>
          <p:nvSpPr>
            <p:cNvPr id="489484" name="Line 35"/>
            <p:cNvSpPr>
              <a:spLocks noChangeShapeType="1"/>
            </p:cNvSpPr>
            <p:nvPr/>
          </p:nvSpPr>
          <p:spPr bwMode="auto">
            <a:xfrm>
              <a:off x="2592" y="3312"/>
              <a:ext cx="57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489482" name="Picture 36" descr="j028376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476250"/>
            <a:ext cx="914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32" grpId="0" animBg="1" autoUpdateAnimBg="0"/>
      <p:bldP spid="883733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695C5-9C53-44DF-8AC7-58D97C4D9B48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smtClean="0">
                <a:solidFill>
                  <a:schemeClr val="tx1"/>
                </a:solidFill>
                <a:latin typeface="標楷體" pitchFamily="65" charset="-120"/>
              </a:rPr>
              <a:t>系統基模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一：</a:t>
            </a:r>
            <a:r>
              <a:rPr lang="zh-TW" altLang="en-US" sz="2800" smtClean="0">
                <a:solidFill>
                  <a:schemeClr val="tx1"/>
                </a:solidFill>
                <a:latin typeface="標楷體" pitchFamily="65" charset="-120"/>
              </a:rPr>
              <a:t>反應遲緩的調節環路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050" y="4133850"/>
            <a:ext cx="5162550" cy="2368550"/>
            <a:chOff x="12" y="2604"/>
            <a:chExt cx="3252" cy="1492"/>
          </a:xfrm>
        </p:grpSpPr>
        <p:graphicFrame>
          <p:nvGraphicFramePr>
            <p:cNvPr id="29699" name="Object 4"/>
            <p:cNvGraphicFramePr>
              <a:graphicFrameLocks noChangeAspect="1"/>
            </p:cNvGraphicFramePr>
            <p:nvPr/>
          </p:nvGraphicFramePr>
          <p:xfrm>
            <a:off x="648" y="2912"/>
            <a:ext cx="2520" cy="9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點陣圖影像" r:id="rId3" imgW="2924583" imgH="1486107" progId="Paint.Picture">
                    <p:embed/>
                  </p:oleObj>
                </mc:Choice>
                <mc:Fallback>
                  <p:oleObj name="點陣圖影像" r:id="rId3" imgW="2924583" imgH="1486107" progId="Paint.Picture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" y="2912"/>
                          <a:ext cx="2520" cy="9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27" name="Line 5"/>
            <p:cNvSpPr>
              <a:spLocks noChangeShapeType="1"/>
            </p:cNvSpPr>
            <p:nvPr/>
          </p:nvSpPr>
          <p:spPr bwMode="auto">
            <a:xfrm flipV="1">
              <a:off x="664" y="2848"/>
              <a:ext cx="0" cy="1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28" name="Text Box 6"/>
            <p:cNvSpPr txBox="1">
              <a:spLocks noChangeArrowheads="1"/>
            </p:cNvSpPr>
            <p:nvPr/>
          </p:nvSpPr>
          <p:spPr bwMode="auto">
            <a:xfrm>
              <a:off x="12" y="2604"/>
              <a:ext cx="246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變數行為</a:t>
              </a: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:(</a:t>
              </a: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開拓結果</a:t>
              </a: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)</a:t>
              </a:r>
            </a:p>
          </p:txBody>
        </p:sp>
        <p:sp>
          <p:nvSpPr>
            <p:cNvPr id="29729" name="Text Box 7"/>
            <p:cNvSpPr txBox="1">
              <a:spLocks noChangeArrowheads="1"/>
            </p:cNvSpPr>
            <p:nvPr/>
          </p:nvSpPr>
          <p:spPr bwMode="auto">
            <a:xfrm>
              <a:off x="2580" y="3456"/>
              <a:ext cx="63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8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時間</a:t>
              </a:r>
            </a:p>
          </p:txBody>
        </p:sp>
        <p:sp>
          <p:nvSpPr>
            <p:cNvPr id="29730" name="Text Box 8"/>
            <p:cNvSpPr txBox="1">
              <a:spLocks noChangeArrowheads="1"/>
            </p:cNvSpPr>
            <p:nvPr/>
          </p:nvSpPr>
          <p:spPr bwMode="auto">
            <a:xfrm>
              <a:off x="120" y="3252"/>
              <a:ext cx="624" cy="6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每月營業目標</a:t>
              </a:r>
            </a:p>
          </p:txBody>
        </p:sp>
        <p:sp>
          <p:nvSpPr>
            <p:cNvPr id="29731" name="Line 9"/>
            <p:cNvSpPr>
              <a:spLocks noChangeShapeType="1"/>
            </p:cNvSpPr>
            <p:nvPr/>
          </p:nvSpPr>
          <p:spPr bwMode="auto">
            <a:xfrm flipV="1">
              <a:off x="672" y="3464"/>
              <a:ext cx="2592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756746" name="Text Box 10"/>
          <p:cNvSpPr txBox="1">
            <a:spLocks noChangeArrowheads="1"/>
          </p:cNvSpPr>
          <p:nvPr/>
        </p:nvSpPr>
        <p:spPr bwMode="auto">
          <a:xfrm>
            <a:off x="5486400" y="1752600"/>
            <a:ext cx="3429000" cy="435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lnSpc>
                <a:spcPct val="90000"/>
              </a:lnSpc>
            </a:pP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․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描述：</a:t>
            </a:r>
            <a:br>
              <a:rPr lang="zh-TW" altLang="en-US" sz="2400">
                <a:latin typeface="Times New Roman" pitchFamily="18" charset="0"/>
                <a:ea typeface="標楷體" pitchFamily="65" charset="-120"/>
              </a:rPr>
            </a:b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#1 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折扣戰 滯延 結果平平 </a:t>
            </a:r>
          </a:p>
          <a:p>
            <a:pPr defTabSz="762000">
              <a:lnSpc>
                <a:spcPct val="90000"/>
              </a:lnSpc>
            </a:pP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  差距甚大</a:t>
            </a:r>
          </a:p>
          <a:p>
            <a:pPr defTabSz="762000">
              <a:lnSpc>
                <a:spcPct val="90000"/>
              </a:lnSpc>
            </a:pPr>
            <a:r>
              <a:rPr lang="en-US" altLang="zh-TW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#2 </a:t>
            </a:r>
            <a:r>
              <a:rPr lang="zh-TW" altLang="en-US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削價戰 滯延 結果有起</a:t>
            </a:r>
          </a:p>
          <a:p>
            <a:pPr defTabSz="762000">
              <a:lnSpc>
                <a:spcPct val="90000"/>
              </a:lnSpc>
            </a:pPr>
            <a:r>
              <a:rPr lang="zh-TW" altLang="en-US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    色  差距仍大</a:t>
            </a:r>
          </a:p>
          <a:p>
            <a:pPr defTabSz="762000">
              <a:lnSpc>
                <a:spcPct val="50000"/>
              </a:lnSpc>
            </a:pP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 </a:t>
            </a:r>
          </a:p>
          <a:p>
            <a:pPr defTabSz="762000">
              <a:lnSpc>
                <a:spcPct val="80000"/>
              </a:lnSpc>
            </a:pP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#5 ……   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滯延  供不應求</a:t>
            </a:r>
          </a:p>
          <a:p>
            <a:pPr defTabSz="762000">
              <a:lnSpc>
                <a:spcPct val="80000"/>
              </a:lnSpc>
            </a:pP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 差距變負</a:t>
            </a: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 </a:t>
            </a:r>
          </a:p>
          <a:p>
            <a:pPr defTabSz="762000">
              <a:lnSpc>
                <a:spcPct val="80000"/>
              </a:lnSpc>
            </a:pPr>
            <a:endParaRPr lang="zh-TW" altLang="en-US" sz="2000">
              <a:latin typeface="Times New Roman" pitchFamily="18" charset="0"/>
              <a:ea typeface="標楷體" pitchFamily="65" charset="-120"/>
            </a:endParaRPr>
          </a:p>
          <a:p>
            <a:pPr defTabSz="762000">
              <a:lnSpc>
                <a:spcPct val="90000"/>
              </a:lnSpc>
            </a:pP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․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警訊：</a:t>
            </a:r>
            <a:br>
              <a:rPr lang="zh-TW" altLang="en-US" sz="240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    行動過頭，矯枉過正</a:t>
            </a:r>
          </a:p>
          <a:p>
            <a:pPr defTabSz="762000">
              <a:lnSpc>
                <a:spcPct val="90000"/>
              </a:lnSpc>
            </a:pP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․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對策：</a:t>
            </a:r>
            <a:br>
              <a:rPr lang="zh-TW" altLang="en-US" sz="240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    </a:t>
            </a:r>
            <a:r>
              <a:rPr lang="zh-TW" altLang="en-US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緩和漸進調整</a:t>
            </a:r>
            <a:br>
              <a:rPr lang="zh-TW" altLang="en-US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zh-TW" altLang="en-US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    改造系統，加速反應</a:t>
            </a:r>
          </a:p>
        </p:txBody>
      </p:sp>
      <p:sp>
        <p:nvSpPr>
          <p:cNvPr id="29704" name="Text Box 11"/>
          <p:cNvSpPr txBox="1">
            <a:spLocks noChangeArrowheads="1"/>
          </p:cNvSpPr>
          <p:nvPr/>
        </p:nvSpPr>
        <p:spPr bwMode="auto">
          <a:xfrm>
            <a:off x="179388" y="1193800"/>
            <a:ext cx="1141412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結構：</a:t>
            </a:r>
          </a:p>
        </p:txBody>
      </p:sp>
      <p:sp>
        <p:nvSpPr>
          <p:cNvPr id="29705" name="Oval 12"/>
          <p:cNvSpPr>
            <a:spLocks noChangeArrowheads="1"/>
          </p:cNvSpPr>
          <p:nvPr/>
        </p:nvSpPr>
        <p:spPr bwMode="auto">
          <a:xfrm>
            <a:off x="749300" y="1511300"/>
            <a:ext cx="2895600" cy="2209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6" name="Text Box 13"/>
          <p:cNvSpPr txBox="1">
            <a:spLocks noChangeArrowheads="1"/>
          </p:cNvSpPr>
          <p:nvPr/>
        </p:nvSpPr>
        <p:spPr bwMode="auto">
          <a:xfrm>
            <a:off x="1422400" y="1492250"/>
            <a:ext cx="1663700" cy="390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開拓結果</a:t>
            </a:r>
          </a:p>
        </p:txBody>
      </p:sp>
      <p:sp>
        <p:nvSpPr>
          <p:cNvPr id="29707" name="Text Box 14"/>
          <p:cNvSpPr txBox="1">
            <a:spLocks noChangeArrowheads="1"/>
          </p:cNvSpPr>
          <p:nvPr/>
        </p:nvSpPr>
        <p:spPr bwMode="auto">
          <a:xfrm>
            <a:off x="1371600" y="3352800"/>
            <a:ext cx="1676400" cy="501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>
              <a:lnSpc>
                <a:spcPct val="80000"/>
              </a:lnSpc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開拓市場</a:t>
            </a:r>
          </a:p>
          <a:p>
            <a:pPr algn="ctr" defTabSz="762000">
              <a:lnSpc>
                <a:spcPct val="80000"/>
              </a:lnSpc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新做法</a:t>
            </a:r>
          </a:p>
        </p:txBody>
      </p:sp>
      <p:sp>
        <p:nvSpPr>
          <p:cNvPr id="29708" name="Line 15"/>
          <p:cNvSpPr>
            <a:spLocks noChangeShapeType="1"/>
          </p:cNvSpPr>
          <p:nvPr/>
        </p:nvSpPr>
        <p:spPr bwMode="auto">
          <a:xfrm rot="-1486509">
            <a:off x="1244600" y="1727200"/>
            <a:ext cx="2286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9" name="Line 16"/>
          <p:cNvSpPr>
            <a:spLocks noChangeShapeType="1"/>
          </p:cNvSpPr>
          <p:nvPr/>
        </p:nvSpPr>
        <p:spPr bwMode="auto">
          <a:xfrm rot="4434957">
            <a:off x="3504407" y="2413794"/>
            <a:ext cx="2286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0" name="Line 17"/>
          <p:cNvSpPr>
            <a:spLocks noChangeShapeType="1"/>
          </p:cNvSpPr>
          <p:nvPr/>
        </p:nvSpPr>
        <p:spPr bwMode="auto">
          <a:xfrm rot="8892708">
            <a:off x="3043238" y="3448050"/>
            <a:ext cx="2286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1" name="Oval 18"/>
          <p:cNvSpPr>
            <a:spLocks noChangeArrowheads="1"/>
          </p:cNvSpPr>
          <p:nvPr/>
        </p:nvSpPr>
        <p:spPr bwMode="auto">
          <a:xfrm>
            <a:off x="3244850" y="2085975"/>
            <a:ext cx="228600" cy="2222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2" name="Line 19"/>
          <p:cNvSpPr>
            <a:spLocks noChangeShapeType="1"/>
          </p:cNvSpPr>
          <p:nvPr/>
        </p:nvSpPr>
        <p:spPr bwMode="auto">
          <a:xfrm rot="-5400000">
            <a:off x="3359150" y="2082800"/>
            <a:ext cx="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3" name="Oval 20"/>
          <p:cNvSpPr>
            <a:spLocks noChangeArrowheads="1"/>
          </p:cNvSpPr>
          <p:nvPr/>
        </p:nvSpPr>
        <p:spPr bwMode="auto">
          <a:xfrm>
            <a:off x="3448050" y="3143250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4" name="Line 21"/>
          <p:cNvSpPr>
            <a:spLocks noChangeShapeType="1"/>
          </p:cNvSpPr>
          <p:nvPr/>
        </p:nvSpPr>
        <p:spPr bwMode="auto">
          <a:xfrm>
            <a:off x="3562350" y="3143250"/>
            <a:ext cx="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5" name="Line 22"/>
          <p:cNvSpPr>
            <a:spLocks noChangeShapeType="1"/>
          </p:cNvSpPr>
          <p:nvPr/>
        </p:nvSpPr>
        <p:spPr bwMode="auto">
          <a:xfrm rot="-5400000">
            <a:off x="3562350" y="3143250"/>
            <a:ext cx="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6" name="Oval 23"/>
          <p:cNvSpPr>
            <a:spLocks noChangeArrowheads="1"/>
          </p:cNvSpPr>
          <p:nvPr/>
        </p:nvSpPr>
        <p:spPr bwMode="auto">
          <a:xfrm>
            <a:off x="901700" y="1968500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7" name="Line 24"/>
          <p:cNvSpPr>
            <a:spLocks noChangeShapeType="1"/>
          </p:cNvSpPr>
          <p:nvPr/>
        </p:nvSpPr>
        <p:spPr bwMode="auto">
          <a:xfrm>
            <a:off x="1016000" y="1968500"/>
            <a:ext cx="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8" name="Line 25"/>
          <p:cNvSpPr>
            <a:spLocks noChangeShapeType="1"/>
          </p:cNvSpPr>
          <p:nvPr/>
        </p:nvSpPr>
        <p:spPr bwMode="auto">
          <a:xfrm rot="-5400000">
            <a:off x="1016000" y="1968500"/>
            <a:ext cx="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9" name="Line 26"/>
          <p:cNvSpPr>
            <a:spLocks noChangeShapeType="1"/>
          </p:cNvSpPr>
          <p:nvPr/>
        </p:nvSpPr>
        <p:spPr bwMode="auto">
          <a:xfrm rot="-5400000">
            <a:off x="2249488" y="2667000"/>
            <a:ext cx="0" cy="177800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29698" name="Object 27"/>
          <p:cNvGraphicFramePr>
            <a:graphicFrameLocks noChangeAspect="1"/>
          </p:cNvGraphicFramePr>
          <p:nvPr/>
        </p:nvGraphicFramePr>
        <p:xfrm>
          <a:off x="609600" y="2647950"/>
          <a:ext cx="28575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點陣圖影像" r:id="rId5" imgW="285866" imgH="114467" progId="Paint.Picture">
                  <p:embed/>
                </p:oleObj>
              </mc:Choice>
              <mc:Fallback>
                <p:oleObj name="點陣圖影像" r:id="rId5" imgW="285866" imgH="114467" progId="Paint.Picture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647950"/>
                        <a:ext cx="285750" cy="114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0" name="Text Box 28"/>
          <p:cNvSpPr txBox="1">
            <a:spLocks noChangeArrowheads="1"/>
          </p:cNvSpPr>
          <p:nvPr/>
        </p:nvSpPr>
        <p:spPr bwMode="auto">
          <a:xfrm>
            <a:off x="2959100" y="2501900"/>
            <a:ext cx="1612900" cy="450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目標差距</a:t>
            </a:r>
          </a:p>
        </p:txBody>
      </p:sp>
      <p:sp>
        <p:nvSpPr>
          <p:cNvPr id="29721" name="Text Box 29"/>
          <p:cNvSpPr txBox="1">
            <a:spLocks noChangeArrowheads="1"/>
          </p:cNvSpPr>
          <p:nvPr/>
        </p:nvSpPr>
        <p:spPr bwMode="auto">
          <a:xfrm>
            <a:off x="3657600" y="1371600"/>
            <a:ext cx="1981200" cy="390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每月營業目標額</a:t>
            </a:r>
          </a:p>
        </p:txBody>
      </p:sp>
      <p:cxnSp>
        <p:nvCxnSpPr>
          <p:cNvPr id="29722" name="AutoShape 30"/>
          <p:cNvCxnSpPr>
            <a:cxnSpLocks noChangeShapeType="1"/>
            <a:stCxn id="29721" idx="2"/>
            <a:endCxn id="29720" idx="0"/>
          </p:cNvCxnSpPr>
          <p:nvPr/>
        </p:nvCxnSpPr>
        <p:spPr bwMode="auto">
          <a:xfrm flipH="1">
            <a:off x="3765550" y="1762125"/>
            <a:ext cx="882650" cy="739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9723" name="Oval 31"/>
          <p:cNvSpPr>
            <a:spLocks noChangeArrowheads="1"/>
          </p:cNvSpPr>
          <p:nvPr/>
        </p:nvSpPr>
        <p:spPr bwMode="auto">
          <a:xfrm>
            <a:off x="4216400" y="2082800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24" name="Line 32"/>
          <p:cNvSpPr>
            <a:spLocks noChangeShapeType="1"/>
          </p:cNvSpPr>
          <p:nvPr/>
        </p:nvSpPr>
        <p:spPr bwMode="auto">
          <a:xfrm>
            <a:off x="4330700" y="2082800"/>
            <a:ext cx="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25" name="Line 33"/>
          <p:cNvSpPr>
            <a:spLocks noChangeShapeType="1"/>
          </p:cNvSpPr>
          <p:nvPr/>
        </p:nvSpPr>
        <p:spPr bwMode="auto">
          <a:xfrm rot="-5400000">
            <a:off x="4330700" y="2082800"/>
            <a:ext cx="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26" name="Freeform 34"/>
          <p:cNvSpPr>
            <a:spLocks/>
          </p:cNvSpPr>
          <p:nvPr/>
        </p:nvSpPr>
        <p:spPr bwMode="auto">
          <a:xfrm>
            <a:off x="2057400" y="2514600"/>
            <a:ext cx="393700" cy="330200"/>
          </a:xfrm>
          <a:custGeom>
            <a:avLst/>
            <a:gdLst>
              <a:gd name="T0" fmla="*/ 0 w 248"/>
              <a:gd name="T1" fmla="*/ 2147483647 h 208"/>
              <a:gd name="T2" fmla="*/ 2147483647 w 248"/>
              <a:gd name="T3" fmla="*/ 2147483647 h 208"/>
              <a:gd name="T4" fmla="*/ 2147483647 w 248"/>
              <a:gd name="T5" fmla="*/ 2147483647 h 208"/>
              <a:gd name="T6" fmla="*/ 2147483647 w 248"/>
              <a:gd name="T7" fmla="*/ 2147483647 h 208"/>
              <a:gd name="T8" fmla="*/ 2147483647 w 248"/>
              <a:gd name="T9" fmla="*/ 2147483647 h 208"/>
              <a:gd name="T10" fmla="*/ 2147483647 w 248"/>
              <a:gd name="T11" fmla="*/ 2147483647 h 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8"/>
              <a:gd name="T19" fmla="*/ 0 h 208"/>
              <a:gd name="T20" fmla="*/ 248 w 248"/>
              <a:gd name="T21" fmla="*/ 208 h 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8" h="208">
                <a:moveTo>
                  <a:pt x="0" y="112"/>
                </a:moveTo>
                <a:cubicBezTo>
                  <a:pt x="8" y="72"/>
                  <a:pt x="16" y="32"/>
                  <a:pt x="48" y="16"/>
                </a:cubicBezTo>
                <a:cubicBezTo>
                  <a:pt x="80" y="0"/>
                  <a:pt x="160" y="0"/>
                  <a:pt x="192" y="16"/>
                </a:cubicBezTo>
                <a:cubicBezTo>
                  <a:pt x="224" y="32"/>
                  <a:pt x="232" y="88"/>
                  <a:pt x="240" y="112"/>
                </a:cubicBezTo>
                <a:cubicBezTo>
                  <a:pt x="248" y="136"/>
                  <a:pt x="248" y="144"/>
                  <a:pt x="240" y="160"/>
                </a:cubicBezTo>
                <a:cubicBezTo>
                  <a:pt x="232" y="176"/>
                  <a:pt x="200" y="200"/>
                  <a:pt x="192" y="208"/>
                </a:cubicBezTo>
              </a:path>
            </a:pathLst>
          </a:custGeom>
          <a:noFill/>
          <a:ln w="38100" cap="sq">
            <a:solidFill>
              <a:srgbClr val="00FFCC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567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4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Adjusting the Shower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593807" cy="483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20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40189-3D83-483B-98BA-82891A2B4939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系統基模二：</a:t>
            </a:r>
            <a:r>
              <a:rPr lang="zh-TW" altLang="en-US" sz="3200" smtClean="0">
                <a:solidFill>
                  <a:schemeClr val="tx1"/>
                </a:solidFill>
              </a:rPr>
              <a:t>成長上限</a:t>
            </a: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63500" y="3756025"/>
            <a:ext cx="3556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變數行為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:(SM2</a:t>
            </a: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營業成長情況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)</a:t>
            </a:r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3352800" y="4964113"/>
            <a:ext cx="1066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時間</a:t>
            </a:r>
          </a:p>
        </p:txBody>
      </p:sp>
      <p:sp>
        <p:nvSpPr>
          <p:cNvPr id="30727" name="Line 5"/>
          <p:cNvSpPr>
            <a:spLocks noChangeShapeType="1"/>
          </p:cNvSpPr>
          <p:nvPr/>
        </p:nvSpPr>
        <p:spPr bwMode="auto">
          <a:xfrm>
            <a:off x="763588" y="6167438"/>
            <a:ext cx="36528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28" name="Line 6"/>
          <p:cNvSpPr>
            <a:spLocks noChangeShapeType="1"/>
          </p:cNvSpPr>
          <p:nvPr/>
        </p:nvSpPr>
        <p:spPr bwMode="auto">
          <a:xfrm flipV="1">
            <a:off x="762000" y="4270375"/>
            <a:ext cx="0" cy="1751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29" name="Line 7"/>
          <p:cNvSpPr>
            <a:spLocks noChangeShapeType="1"/>
          </p:cNvSpPr>
          <p:nvPr/>
        </p:nvSpPr>
        <p:spPr bwMode="auto">
          <a:xfrm>
            <a:off x="762000" y="5048250"/>
            <a:ext cx="3733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85800" y="5784850"/>
            <a:ext cx="3905250" cy="539750"/>
            <a:chOff x="432" y="3628"/>
            <a:chExt cx="2460" cy="355"/>
          </a:xfrm>
        </p:grpSpPr>
        <p:sp>
          <p:nvSpPr>
            <p:cNvPr id="30770" name="Line 9"/>
            <p:cNvSpPr>
              <a:spLocks noChangeShapeType="1"/>
            </p:cNvSpPr>
            <p:nvPr/>
          </p:nvSpPr>
          <p:spPr bwMode="auto">
            <a:xfrm>
              <a:off x="480" y="3744"/>
              <a:ext cx="1" cy="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32" y="3628"/>
              <a:ext cx="2460" cy="269"/>
              <a:chOff x="432" y="3736"/>
              <a:chExt cx="2460" cy="269"/>
            </a:xfrm>
          </p:grpSpPr>
          <p:sp>
            <p:nvSpPr>
              <p:cNvPr id="30776" name="Text Box 11"/>
              <p:cNvSpPr txBox="1">
                <a:spLocks noChangeArrowheads="1"/>
              </p:cNvSpPr>
              <p:nvPr/>
            </p:nvSpPr>
            <p:spPr bwMode="auto">
              <a:xfrm>
                <a:off x="432" y="3744"/>
                <a:ext cx="701" cy="26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zh-TW" altLang="en-US" sz="2000">
                    <a:latin typeface="標楷體" pitchFamily="65" charset="-120"/>
                    <a:ea typeface="標楷體" pitchFamily="65" charset="-120"/>
                  </a:rPr>
                  <a:t>導入期</a:t>
                </a:r>
              </a:p>
            </p:txBody>
          </p:sp>
          <p:sp>
            <p:nvSpPr>
              <p:cNvPr id="30777" name="Text Box 12"/>
              <p:cNvSpPr txBox="1">
                <a:spLocks noChangeArrowheads="1"/>
              </p:cNvSpPr>
              <p:nvPr/>
            </p:nvSpPr>
            <p:spPr bwMode="auto">
              <a:xfrm>
                <a:off x="1003" y="3736"/>
                <a:ext cx="685" cy="26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zh-TW" altLang="en-US" sz="2000">
                    <a:latin typeface="標楷體" pitchFamily="65" charset="-120"/>
                    <a:ea typeface="標楷體" pitchFamily="65" charset="-120"/>
                  </a:rPr>
                  <a:t>成長期</a:t>
                </a:r>
              </a:p>
            </p:txBody>
          </p:sp>
          <p:sp>
            <p:nvSpPr>
              <p:cNvPr id="30778" name="Text Box 13"/>
              <p:cNvSpPr txBox="1">
                <a:spLocks noChangeArrowheads="1"/>
              </p:cNvSpPr>
              <p:nvPr/>
            </p:nvSpPr>
            <p:spPr bwMode="auto">
              <a:xfrm>
                <a:off x="1501" y="3736"/>
                <a:ext cx="832" cy="26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zh-TW" altLang="en-US" sz="2000">
                    <a:latin typeface="標楷體" pitchFamily="65" charset="-120"/>
                    <a:ea typeface="標楷體" pitchFamily="65" charset="-120"/>
                  </a:rPr>
                  <a:t>穩定期</a:t>
                </a:r>
              </a:p>
            </p:txBody>
          </p:sp>
          <p:sp>
            <p:nvSpPr>
              <p:cNvPr id="30779" name="Text Box 14"/>
              <p:cNvSpPr txBox="1">
                <a:spLocks noChangeArrowheads="1"/>
              </p:cNvSpPr>
              <p:nvPr/>
            </p:nvSpPr>
            <p:spPr bwMode="auto">
              <a:xfrm>
                <a:off x="2109" y="3736"/>
                <a:ext cx="783" cy="26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zh-TW" altLang="en-US" sz="2000">
                    <a:latin typeface="標楷體" pitchFamily="65" charset="-120"/>
                    <a:ea typeface="標楷體" pitchFamily="65" charset="-120"/>
                  </a:rPr>
                  <a:t>衰退期</a:t>
                </a:r>
              </a:p>
            </p:txBody>
          </p:sp>
        </p:grpSp>
        <p:sp>
          <p:nvSpPr>
            <p:cNvPr id="30772" name="Line 15"/>
            <p:cNvSpPr>
              <a:spLocks noChangeShapeType="1"/>
            </p:cNvSpPr>
            <p:nvPr/>
          </p:nvSpPr>
          <p:spPr bwMode="auto">
            <a:xfrm>
              <a:off x="2782" y="3712"/>
              <a:ext cx="1" cy="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73" name="Line 16"/>
            <p:cNvSpPr>
              <a:spLocks noChangeShapeType="1"/>
            </p:cNvSpPr>
            <p:nvPr/>
          </p:nvSpPr>
          <p:spPr bwMode="auto">
            <a:xfrm>
              <a:off x="2206" y="3712"/>
              <a:ext cx="1" cy="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74" name="Line 17"/>
            <p:cNvSpPr>
              <a:spLocks noChangeShapeType="1"/>
            </p:cNvSpPr>
            <p:nvPr/>
          </p:nvSpPr>
          <p:spPr bwMode="auto">
            <a:xfrm>
              <a:off x="1056" y="3712"/>
              <a:ext cx="1" cy="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75" name="Line 18"/>
            <p:cNvSpPr>
              <a:spLocks noChangeShapeType="1"/>
            </p:cNvSpPr>
            <p:nvPr/>
          </p:nvSpPr>
          <p:spPr bwMode="auto">
            <a:xfrm>
              <a:off x="1623" y="3712"/>
              <a:ext cx="1" cy="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0731" name="Freeform 19"/>
          <p:cNvSpPr>
            <a:spLocks/>
          </p:cNvSpPr>
          <p:nvPr/>
        </p:nvSpPr>
        <p:spPr bwMode="auto">
          <a:xfrm>
            <a:off x="762000" y="4270375"/>
            <a:ext cx="3200400" cy="730250"/>
          </a:xfrm>
          <a:custGeom>
            <a:avLst/>
            <a:gdLst>
              <a:gd name="T0" fmla="*/ 0 w 2016"/>
              <a:gd name="T1" fmla="*/ 2147483647 h 592"/>
              <a:gd name="T2" fmla="*/ 2147483647 w 2016"/>
              <a:gd name="T3" fmla="*/ 2147483647 h 592"/>
              <a:gd name="T4" fmla="*/ 2147483647 w 2016"/>
              <a:gd name="T5" fmla="*/ 2147483647 h 592"/>
              <a:gd name="T6" fmla="*/ 2147483647 w 2016"/>
              <a:gd name="T7" fmla="*/ 2147483647 h 592"/>
              <a:gd name="T8" fmla="*/ 2147483647 w 2016"/>
              <a:gd name="T9" fmla="*/ 2147483647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6"/>
              <a:gd name="T16" fmla="*/ 0 h 592"/>
              <a:gd name="T17" fmla="*/ 2016 w 2016"/>
              <a:gd name="T18" fmla="*/ 592 h 5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6" h="592">
                <a:moveTo>
                  <a:pt x="0" y="592"/>
                </a:moveTo>
                <a:cubicBezTo>
                  <a:pt x="216" y="580"/>
                  <a:pt x="432" y="568"/>
                  <a:pt x="624" y="496"/>
                </a:cubicBezTo>
                <a:cubicBezTo>
                  <a:pt x="816" y="424"/>
                  <a:pt x="976" y="240"/>
                  <a:pt x="1152" y="160"/>
                </a:cubicBezTo>
                <a:cubicBezTo>
                  <a:pt x="1328" y="80"/>
                  <a:pt x="1536" y="0"/>
                  <a:pt x="1680" y="16"/>
                </a:cubicBezTo>
                <a:cubicBezTo>
                  <a:pt x="1824" y="32"/>
                  <a:pt x="1920" y="144"/>
                  <a:pt x="2016" y="25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57780" name="Text Box 20"/>
          <p:cNvSpPr txBox="1">
            <a:spLocks noChangeArrowheads="1"/>
          </p:cNvSpPr>
          <p:nvPr/>
        </p:nvSpPr>
        <p:spPr bwMode="auto">
          <a:xfrm>
            <a:off x="5181600" y="1752600"/>
            <a:ext cx="3733800" cy="4545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描述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:</a:t>
            </a:r>
            <a:br>
              <a:rPr lang="en-US" altLang="zh-TW" sz="2000">
                <a:latin typeface="標楷體" pitchFamily="65" charset="-120"/>
                <a:ea typeface="標楷體" pitchFamily="65" charset="-120"/>
              </a:rPr>
            </a:b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#1 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品質佳 營業成長  滯延  市場</a:t>
            </a:r>
          </a:p>
          <a:p>
            <a:pPr defTabSz="762000">
              <a:lnSpc>
                <a:spcPct val="90000"/>
              </a:lnSpc>
            </a:pP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   飽和未明顯改變   </a:t>
            </a:r>
          </a:p>
          <a:p>
            <a:pPr defTabSz="762000">
              <a:lnSpc>
                <a:spcPct val="90000"/>
              </a:lnSpc>
            </a:pPr>
            <a:r>
              <a:rPr lang="en-US" altLang="zh-TW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#2 </a:t>
            </a:r>
            <a:r>
              <a:rPr lang="zh-TW" altLang="en-US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品質更佳  營業更成長  滯延 </a:t>
            </a:r>
          </a:p>
          <a:p>
            <a:pPr defTabSz="762000">
              <a:lnSpc>
                <a:spcPct val="90000"/>
              </a:lnSpc>
            </a:pPr>
            <a:r>
              <a:rPr lang="zh-TW" altLang="en-US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     市場飽和漸現  </a:t>
            </a:r>
          </a:p>
          <a:p>
            <a:pPr defTabSz="762000">
              <a:lnSpc>
                <a:spcPct val="50000"/>
              </a:lnSpc>
            </a:pP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 </a:t>
            </a:r>
          </a:p>
          <a:p>
            <a:pPr defTabSz="762000">
              <a:lnSpc>
                <a:spcPct val="80000"/>
              </a:lnSpc>
            </a:pP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#5 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品質仍佳   營業突滯   市場飽</a:t>
            </a:r>
          </a:p>
          <a:p>
            <a:pPr defTabSz="762000">
              <a:lnSpc>
                <a:spcPct val="80000"/>
              </a:lnSpc>
            </a:pP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  和度顯現   </a:t>
            </a:r>
            <a:endParaRPr lang="zh-TW" altLang="en-US" sz="2000">
              <a:latin typeface="Times New Roman" pitchFamily="18" charset="0"/>
              <a:ea typeface="標楷體" pitchFamily="65" charset="-120"/>
            </a:endParaRPr>
          </a:p>
          <a:p>
            <a:pPr defTabSz="762000">
              <a:lnSpc>
                <a:spcPct val="80000"/>
              </a:lnSpc>
            </a:pPr>
            <a:endParaRPr lang="zh-TW" altLang="en-US" sz="2000">
              <a:latin typeface="Times New Roman" pitchFamily="18" charset="0"/>
              <a:ea typeface="標楷體" pitchFamily="65" charset="-120"/>
            </a:endParaRPr>
          </a:p>
          <a:p>
            <a:pPr defTabSz="762000"/>
            <a:endParaRPr lang="zh-TW" altLang="en-US" sz="2000">
              <a:latin typeface="標楷體" pitchFamily="65" charset="-120"/>
              <a:ea typeface="標楷體" pitchFamily="65" charset="-120"/>
            </a:endParaRPr>
          </a:p>
          <a:p>
            <a:pPr defTabSz="762000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警訊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感覺問題不大， 　</a:t>
            </a:r>
          </a:p>
          <a:p>
            <a:pPr defTabSz="762000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      努力無效</a:t>
            </a:r>
          </a:p>
          <a:p>
            <a:pPr defTabSz="762000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對策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defTabSz="762000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減緩成長速度</a:t>
            </a:r>
          </a:p>
          <a:p>
            <a:pPr defTabSz="762000"/>
            <a: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  除去</a:t>
            </a:r>
            <a:r>
              <a:rPr lang="en-US" altLang="zh-TW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減弱</a:t>
            </a:r>
            <a:r>
              <a:rPr lang="en-US" altLang="zh-TW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限制因素</a:t>
            </a:r>
          </a:p>
        </p:txBody>
      </p:sp>
      <p:sp>
        <p:nvSpPr>
          <p:cNvPr id="30733" name="Text Box 21"/>
          <p:cNvSpPr txBox="1">
            <a:spLocks noChangeArrowheads="1"/>
          </p:cNvSpPr>
          <p:nvPr/>
        </p:nvSpPr>
        <p:spPr bwMode="auto">
          <a:xfrm>
            <a:off x="234950" y="1295400"/>
            <a:ext cx="1384300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結構：</a:t>
            </a:r>
          </a:p>
        </p:txBody>
      </p:sp>
      <p:sp>
        <p:nvSpPr>
          <p:cNvPr id="30734" name="Line 22"/>
          <p:cNvSpPr>
            <a:spLocks noChangeShapeType="1"/>
          </p:cNvSpPr>
          <p:nvPr/>
        </p:nvSpPr>
        <p:spPr bwMode="auto">
          <a:xfrm rot="14109624" flipV="1">
            <a:off x="651669" y="3005931"/>
            <a:ext cx="101600" cy="33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35" name="Oval 23"/>
          <p:cNvSpPr>
            <a:spLocks noChangeArrowheads="1"/>
          </p:cNvSpPr>
          <p:nvPr/>
        </p:nvSpPr>
        <p:spPr bwMode="auto">
          <a:xfrm>
            <a:off x="609600" y="1828800"/>
            <a:ext cx="1905000" cy="1600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36" name="Oval 24"/>
          <p:cNvSpPr>
            <a:spLocks noChangeArrowheads="1"/>
          </p:cNvSpPr>
          <p:nvPr/>
        </p:nvSpPr>
        <p:spPr bwMode="auto">
          <a:xfrm>
            <a:off x="2563813" y="1811338"/>
            <a:ext cx="1828800" cy="1600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37" name="Text Box 25"/>
          <p:cNvSpPr txBox="1">
            <a:spLocks noChangeArrowheads="1"/>
          </p:cNvSpPr>
          <p:nvPr/>
        </p:nvSpPr>
        <p:spPr bwMode="auto">
          <a:xfrm>
            <a:off x="2017713" y="2116138"/>
            <a:ext cx="954087" cy="65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lnSpc>
                <a:spcPct val="65000"/>
              </a:lnSpc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SM2</a:t>
            </a:r>
          </a:p>
          <a:p>
            <a:pPr algn="ctr" defTabSz="762000">
              <a:lnSpc>
                <a:spcPct val="65000"/>
              </a:lnSpc>
              <a:spcBef>
                <a:spcPct val="50000"/>
              </a:spcBef>
            </a:pP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成長</a:t>
            </a:r>
          </a:p>
        </p:txBody>
      </p:sp>
      <p:sp>
        <p:nvSpPr>
          <p:cNvPr id="30738" name="Text Box 26"/>
          <p:cNvSpPr txBox="1">
            <a:spLocks noChangeArrowheads="1"/>
          </p:cNvSpPr>
          <p:nvPr/>
        </p:nvSpPr>
        <p:spPr bwMode="auto">
          <a:xfrm>
            <a:off x="322263" y="2116138"/>
            <a:ext cx="984250" cy="714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SM2</a:t>
            </a: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品質佳</a:t>
            </a:r>
          </a:p>
        </p:txBody>
      </p:sp>
      <p:sp>
        <p:nvSpPr>
          <p:cNvPr id="30739" name="Text Box 27"/>
          <p:cNvSpPr txBox="1">
            <a:spLocks noChangeArrowheads="1"/>
          </p:cNvSpPr>
          <p:nvPr/>
        </p:nvSpPr>
        <p:spPr bwMode="auto">
          <a:xfrm>
            <a:off x="3657600" y="2209800"/>
            <a:ext cx="1227138" cy="65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lnSpc>
                <a:spcPct val="65000"/>
              </a:lnSpc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SM2</a:t>
            </a:r>
          </a:p>
          <a:p>
            <a:pPr algn="ctr" defTabSz="762000">
              <a:lnSpc>
                <a:spcPct val="65000"/>
              </a:lnSpc>
              <a:spcBef>
                <a:spcPct val="50000"/>
              </a:spcBef>
            </a:pP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市場飽和</a:t>
            </a:r>
          </a:p>
        </p:txBody>
      </p:sp>
      <p:sp>
        <p:nvSpPr>
          <p:cNvPr id="30740" name="Line 28"/>
          <p:cNvSpPr>
            <a:spLocks noChangeShapeType="1"/>
          </p:cNvSpPr>
          <p:nvPr/>
        </p:nvSpPr>
        <p:spPr bwMode="auto">
          <a:xfrm rot="-2647408">
            <a:off x="4095750" y="3105150"/>
            <a:ext cx="1825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1" name="Line 29"/>
          <p:cNvSpPr>
            <a:spLocks noChangeShapeType="1"/>
          </p:cNvSpPr>
          <p:nvPr/>
        </p:nvSpPr>
        <p:spPr bwMode="auto">
          <a:xfrm rot="3817714">
            <a:off x="2120901" y="2057400"/>
            <a:ext cx="150812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2" name="Line 30"/>
          <p:cNvSpPr>
            <a:spLocks noChangeShapeType="1"/>
          </p:cNvSpPr>
          <p:nvPr/>
        </p:nvSpPr>
        <p:spPr bwMode="auto">
          <a:xfrm rot="17741181" flipH="1">
            <a:off x="2749551" y="2051050"/>
            <a:ext cx="150812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3" name="Line 31"/>
          <p:cNvSpPr>
            <a:spLocks noChangeShapeType="1"/>
          </p:cNvSpPr>
          <p:nvPr/>
        </p:nvSpPr>
        <p:spPr bwMode="auto">
          <a:xfrm flipH="1">
            <a:off x="4348163" y="1544638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4" name="Line 32"/>
          <p:cNvSpPr>
            <a:spLocks noChangeShapeType="1"/>
          </p:cNvSpPr>
          <p:nvPr/>
        </p:nvSpPr>
        <p:spPr bwMode="auto">
          <a:xfrm flipH="1">
            <a:off x="1654175" y="2501900"/>
            <a:ext cx="0" cy="219075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5" name="Line 33"/>
          <p:cNvSpPr>
            <a:spLocks noChangeShapeType="1"/>
          </p:cNvSpPr>
          <p:nvPr/>
        </p:nvSpPr>
        <p:spPr bwMode="auto">
          <a:xfrm rot="5400000" flipH="1">
            <a:off x="1654175" y="2497138"/>
            <a:ext cx="0" cy="228600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6" name="Line 34"/>
          <p:cNvSpPr>
            <a:spLocks noChangeShapeType="1"/>
          </p:cNvSpPr>
          <p:nvPr/>
        </p:nvSpPr>
        <p:spPr bwMode="auto">
          <a:xfrm rot="-5400000">
            <a:off x="3309938" y="2527300"/>
            <a:ext cx="0" cy="177800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527175" y="3124200"/>
            <a:ext cx="276225" cy="227013"/>
            <a:chOff x="3744" y="1056"/>
            <a:chExt cx="192" cy="192"/>
          </a:xfrm>
        </p:grpSpPr>
        <p:sp>
          <p:nvSpPr>
            <p:cNvPr id="30767" name="Oval 36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68" name="Line 37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69" name="Line 38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3167063" y="1874838"/>
            <a:ext cx="276225" cy="220662"/>
            <a:chOff x="4512" y="1033"/>
            <a:chExt cx="234" cy="228"/>
          </a:xfrm>
        </p:grpSpPr>
        <p:sp>
          <p:nvSpPr>
            <p:cNvPr id="30765" name="Oval 40"/>
            <p:cNvSpPr>
              <a:spLocks noChangeArrowheads="1"/>
            </p:cNvSpPr>
            <p:nvPr/>
          </p:nvSpPr>
          <p:spPr bwMode="auto">
            <a:xfrm>
              <a:off x="4512" y="1033"/>
              <a:ext cx="234" cy="2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66" name="Line 41"/>
            <p:cNvSpPr>
              <a:spLocks noChangeShapeType="1"/>
            </p:cNvSpPr>
            <p:nvPr/>
          </p:nvSpPr>
          <p:spPr bwMode="auto">
            <a:xfrm rot="-5400000">
              <a:off x="4629" y="1030"/>
              <a:ext cx="0" cy="23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1527175" y="1868488"/>
            <a:ext cx="276225" cy="227012"/>
            <a:chOff x="3744" y="1056"/>
            <a:chExt cx="192" cy="192"/>
          </a:xfrm>
        </p:grpSpPr>
        <p:sp>
          <p:nvSpPr>
            <p:cNvPr id="30762" name="Oval 43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63" name="Line 44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64" name="Line 45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4564063" y="1773238"/>
            <a:ext cx="276225" cy="227012"/>
            <a:chOff x="3744" y="1056"/>
            <a:chExt cx="192" cy="192"/>
          </a:xfrm>
        </p:grpSpPr>
        <p:sp>
          <p:nvSpPr>
            <p:cNvPr id="30759" name="Oval 47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60" name="Line 48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61" name="Line 49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0751" name="Text Box 50"/>
          <p:cNvSpPr txBox="1">
            <a:spLocks noChangeArrowheads="1"/>
          </p:cNvSpPr>
          <p:nvPr/>
        </p:nvSpPr>
        <p:spPr bwMode="auto">
          <a:xfrm>
            <a:off x="3581400" y="1143000"/>
            <a:ext cx="1905000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SM2</a:t>
            </a: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市場極限</a:t>
            </a:r>
          </a:p>
        </p:txBody>
      </p: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3165475" y="3124200"/>
            <a:ext cx="276225" cy="227013"/>
            <a:chOff x="3744" y="1056"/>
            <a:chExt cx="192" cy="192"/>
          </a:xfrm>
        </p:grpSpPr>
        <p:sp>
          <p:nvSpPr>
            <p:cNvPr id="30756" name="Oval 52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57" name="Line 53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58" name="Line 54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0753" name="Freeform 55"/>
          <p:cNvSpPr>
            <a:spLocks/>
          </p:cNvSpPr>
          <p:nvPr/>
        </p:nvSpPr>
        <p:spPr bwMode="auto">
          <a:xfrm>
            <a:off x="1447800" y="2438400"/>
            <a:ext cx="393700" cy="330200"/>
          </a:xfrm>
          <a:custGeom>
            <a:avLst/>
            <a:gdLst>
              <a:gd name="T0" fmla="*/ 0 w 248"/>
              <a:gd name="T1" fmla="*/ 2147483647 h 208"/>
              <a:gd name="T2" fmla="*/ 2147483647 w 248"/>
              <a:gd name="T3" fmla="*/ 2147483647 h 208"/>
              <a:gd name="T4" fmla="*/ 2147483647 w 248"/>
              <a:gd name="T5" fmla="*/ 2147483647 h 208"/>
              <a:gd name="T6" fmla="*/ 2147483647 w 248"/>
              <a:gd name="T7" fmla="*/ 2147483647 h 208"/>
              <a:gd name="T8" fmla="*/ 2147483647 w 248"/>
              <a:gd name="T9" fmla="*/ 2147483647 h 208"/>
              <a:gd name="T10" fmla="*/ 2147483647 w 248"/>
              <a:gd name="T11" fmla="*/ 2147483647 h 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8"/>
              <a:gd name="T19" fmla="*/ 0 h 208"/>
              <a:gd name="T20" fmla="*/ 248 w 248"/>
              <a:gd name="T21" fmla="*/ 208 h 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8" h="208">
                <a:moveTo>
                  <a:pt x="0" y="112"/>
                </a:moveTo>
                <a:cubicBezTo>
                  <a:pt x="8" y="72"/>
                  <a:pt x="16" y="32"/>
                  <a:pt x="48" y="16"/>
                </a:cubicBezTo>
                <a:cubicBezTo>
                  <a:pt x="80" y="0"/>
                  <a:pt x="160" y="0"/>
                  <a:pt x="192" y="16"/>
                </a:cubicBezTo>
                <a:cubicBezTo>
                  <a:pt x="224" y="32"/>
                  <a:pt x="232" y="88"/>
                  <a:pt x="240" y="112"/>
                </a:cubicBezTo>
                <a:cubicBezTo>
                  <a:pt x="248" y="136"/>
                  <a:pt x="248" y="144"/>
                  <a:pt x="240" y="160"/>
                </a:cubicBezTo>
                <a:cubicBezTo>
                  <a:pt x="232" y="176"/>
                  <a:pt x="200" y="200"/>
                  <a:pt x="192" y="208"/>
                </a:cubicBezTo>
              </a:path>
            </a:pathLst>
          </a:custGeom>
          <a:noFill/>
          <a:ln w="38100" cap="sq">
            <a:solidFill>
              <a:srgbClr val="00FFCC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754" name="Freeform 56"/>
          <p:cNvSpPr>
            <a:spLocks/>
          </p:cNvSpPr>
          <p:nvPr/>
        </p:nvSpPr>
        <p:spPr bwMode="auto">
          <a:xfrm>
            <a:off x="3124200" y="2438400"/>
            <a:ext cx="393700" cy="330200"/>
          </a:xfrm>
          <a:custGeom>
            <a:avLst/>
            <a:gdLst>
              <a:gd name="T0" fmla="*/ 0 w 248"/>
              <a:gd name="T1" fmla="*/ 2147483647 h 208"/>
              <a:gd name="T2" fmla="*/ 2147483647 w 248"/>
              <a:gd name="T3" fmla="*/ 2147483647 h 208"/>
              <a:gd name="T4" fmla="*/ 2147483647 w 248"/>
              <a:gd name="T5" fmla="*/ 2147483647 h 208"/>
              <a:gd name="T6" fmla="*/ 2147483647 w 248"/>
              <a:gd name="T7" fmla="*/ 2147483647 h 208"/>
              <a:gd name="T8" fmla="*/ 2147483647 w 248"/>
              <a:gd name="T9" fmla="*/ 2147483647 h 208"/>
              <a:gd name="T10" fmla="*/ 2147483647 w 248"/>
              <a:gd name="T11" fmla="*/ 2147483647 h 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8"/>
              <a:gd name="T19" fmla="*/ 0 h 208"/>
              <a:gd name="T20" fmla="*/ 248 w 248"/>
              <a:gd name="T21" fmla="*/ 208 h 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8" h="208">
                <a:moveTo>
                  <a:pt x="0" y="112"/>
                </a:moveTo>
                <a:cubicBezTo>
                  <a:pt x="8" y="72"/>
                  <a:pt x="16" y="32"/>
                  <a:pt x="48" y="16"/>
                </a:cubicBezTo>
                <a:cubicBezTo>
                  <a:pt x="80" y="0"/>
                  <a:pt x="160" y="0"/>
                  <a:pt x="192" y="16"/>
                </a:cubicBezTo>
                <a:cubicBezTo>
                  <a:pt x="224" y="32"/>
                  <a:pt x="232" y="88"/>
                  <a:pt x="240" y="112"/>
                </a:cubicBezTo>
                <a:cubicBezTo>
                  <a:pt x="248" y="136"/>
                  <a:pt x="248" y="144"/>
                  <a:pt x="240" y="160"/>
                </a:cubicBezTo>
                <a:cubicBezTo>
                  <a:pt x="232" y="176"/>
                  <a:pt x="200" y="200"/>
                  <a:pt x="192" y="208"/>
                </a:cubicBezTo>
              </a:path>
            </a:pathLst>
          </a:custGeom>
          <a:noFill/>
          <a:ln w="38100" cap="sq">
            <a:solidFill>
              <a:srgbClr val="00FFCC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30722" name="Object 57"/>
          <p:cNvGraphicFramePr>
            <a:graphicFrameLocks noChangeAspect="1"/>
          </p:cNvGraphicFramePr>
          <p:nvPr/>
        </p:nvGraphicFramePr>
        <p:xfrm>
          <a:off x="2743200" y="3124200"/>
          <a:ext cx="28575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點陣圖影像" r:id="rId3" imgW="285866" imgH="114467" progId="Paint.Picture">
                  <p:embed/>
                </p:oleObj>
              </mc:Choice>
              <mc:Fallback>
                <p:oleObj name="點陣圖影像" r:id="rId3" imgW="285866" imgH="114467" progId="Paint.Picture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124200"/>
                        <a:ext cx="285750" cy="114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5" name="Line 58"/>
          <p:cNvSpPr>
            <a:spLocks noChangeShapeType="1"/>
          </p:cNvSpPr>
          <p:nvPr/>
        </p:nvSpPr>
        <p:spPr bwMode="auto">
          <a:xfrm>
            <a:off x="3429000" y="4343400"/>
            <a:ext cx="0" cy="685800"/>
          </a:xfrm>
          <a:prstGeom prst="line">
            <a:avLst/>
          </a:prstGeom>
          <a:noFill/>
          <a:ln w="9525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577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E4E41-F19F-4F28-A38F-08A39E09FC02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1343490" name="Text Box 5122"/>
          <p:cNvSpPr txBox="1">
            <a:spLocks noChangeArrowheads="1"/>
          </p:cNvSpPr>
          <p:nvPr/>
        </p:nvSpPr>
        <p:spPr bwMode="auto">
          <a:xfrm>
            <a:off x="6742113" y="1600200"/>
            <a:ext cx="24018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工會的隱含目標</a:t>
            </a: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:</a:t>
            </a:r>
          </a:p>
          <a:p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維持對立的態度</a:t>
            </a:r>
          </a:p>
        </p:txBody>
      </p:sp>
      <p:sp>
        <p:nvSpPr>
          <p:cNvPr id="1343491" name="Text Box 5123"/>
          <p:cNvSpPr txBox="1">
            <a:spLocks noChangeArrowheads="1"/>
          </p:cNvSpPr>
          <p:nvPr/>
        </p:nvSpPr>
        <p:spPr bwMode="auto">
          <a:xfrm>
            <a:off x="3200400" y="3048000"/>
            <a:ext cx="1403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溝通的</a:t>
            </a:r>
          </a:p>
          <a:p>
            <a:pPr algn="ctr"/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開放程度</a:t>
            </a:r>
          </a:p>
        </p:txBody>
      </p:sp>
      <p:sp>
        <p:nvSpPr>
          <p:cNvPr id="1343492" name="Arc 5124"/>
          <p:cNvSpPr>
            <a:spLocks/>
          </p:cNvSpPr>
          <p:nvPr/>
        </p:nvSpPr>
        <p:spPr bwMode="auto">
          <a:xfrm flipH="1">
            <a:off x="6781800" y="2133600"/>
            <a:ext cx="1344613" cy="1311275"/>
          </a:xfrm>
          <a:custGeom>
            <a:avLst/>
            <a:gdLst>
              <a:gd name="T0" fmla="*/ 2147483647 w 21068"/>
              <a:gd name="T1" fmla="*/ 2147483647 h 18151"/>
              <a:gd name="T2" fmla="*/ 0 w 21068"/>
              <a:gd name="T3" fmla="*/ 2147483647 h 18151"/>
              <a:gd name="T4" fmla="*/ 2147483647 w 21068"/>
              <a:gd name="T5" fmla="*/ 0 h 18151"/>
              <a:gd name="T6" fmla="*/ 0 60000 65536"/>
              <a:gd name="T7" fmla="*/ 0 60000 65536"/>
              <a:gd name="T8" fmla="*/ 0 60000 65536"/>
              <a:gd name="T9" fmla="*/ 0 w 21068"/>
              <a:gd name="T10" fmla="*/ 0 h 18151"/>
              <a:gd name="T11" fmla="*/ 21068 w 21068"/>
              <a:gd name="T12" fmla="*/ 18151 h 18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68" h="18151" fill="none" extrusionOk="0">
                <a:moveTo>
                  <a:pt x="9359" y="18151"/>
                </a:moveTo>
                <a:cubicBezTo>
                  <a:pt x="4608" y="15086"/>
                  <a:pt x="1247" y="10280"/>
                  <a:pt x="0" y="4765"/>
                </a:cubicBezTo>
              </a:path>
              <a:path w="21068" h="18151" stroke="0" extrusionOk="0">
                <a:moveTo>
                  <a:pt x="9359" y="18151"/>
                </a:moveTo>
                <a:cubicBezTo>
                  <a:pt x="4608" y="15086"/>
                  <a:pt x="1247" y="10280"/>
                  <a:pt x="0" y="4765"/>
                </a:cubicBezTo>
                <a:lnTo>
                  <a:pt x="21068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43493" name="Text Box 5125"/>
          <p:cNvSpPr txBox="1">
            <a:spLocks noChangeArrowheads="1"/>
          </p:cNvSpPr>
          <p:nvPr/>
        </p:nvSpPr>
        <p:spPr bwMode="auto">
          <a:xfrm>
            <a:off x="7848600" y="3200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>
                <a:latin typeface="Times New Roman" pitchFamily="18" charset="0"/>
                <a:ea typeface="華康新儷粗黑" pitchFamily="34" charset="-120"/>
              </a:rPr>
              <a:t>反</a:t>
            </a:r>
          </a:p>
        </p:txBody>
      </p:sp>
      <p:sp>
        <p:nvSpPr>
          <p:cNvPr id="1343494" name="Arc 5126"/>
          <p:cNvSpPr>
            <a:spLocks/>
          </p:cNvSpPr>
          <p:nvPr/>
        </p:nvSpPr>
        <p:spPr bwMode="auto">
          <a:xfrm rot="10800000" flipV="1">
            <a:off x="3886200" y="2057400"/>
            <a:ext cx="2576513" cy="1219200"/>
          </a:xfrm>
          <a:custGeom>
            <a:avLst/>
            <a:gdLst>
              <a:gd name="T0" fmla="*/ 0 w 42720"/>
              <a:gd name="T1" fmla="*/ 2147483647 h 21600"/>
              <a:gd name="T2" fmla="*/ 2147483647 w 42720"/>
              <a:gd name="T3" fmla="*/ 2147483647 h 21600"/>
              <a:gd name="T4" fmla="*/ 2147483647 w 42720"/>
              <a:gd name="T5" fmla="*/ 2147483647 h 21600"/>
              <a:gd name="T6" fmla="*/ 0 60000 65536"/>
              <a:gd name="T7" fmla="*/ 0 60000 65536"/>
              <a:gd name="T8" fmla="*/ 0 60000 65536"/>
              <a:gd name="T9" fmla="*/ 0 w 42720"/>
              <a:gd name="T10" fmla="*/ 0 h 21600"/>
              <a:gd name="T11" fmla="*/ 42720 w 4272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720" h="21600" fill="none" extrusionOk="0">
                <a:moveTo>
                  <a:pt x="0" y="17715"/>
                </a:moveTo>
                <a:cubicBezTo>
                  <a:pt x="1876" y="7454"/>
                  <a:pt x="10817" y="-1"/>
                  <a:pt x="21248" y="0"/>
                </a:cubicBezTo>
                <a:cubicBezTo>
                  <a:pt x="32267" y="0"/>
                  <a:pt x="41520" y="8295"/>
                  <a:pt x="42719" y="19249"/>
                </a:cubicBezTo>
              </a:path>
              <a:path w="42720" h="21600" stroke="0" extrusionOk="0">
                <a:moveTo>
                  <a:pt x="0" y="17715"/>
                </a:moveTo>
                <a:cubicBezTo>
                  <a:pt x="1876" y="7454"/>
                  <a:pt x="10817" y="-1"/>
                  <a:pt x="21248" y="0"/>
                </a:cubicBezTo>
                <a:cubicBezTo>
                  <a:pt x="32267" y="0"/>
                  <a:pt x="41520" y="8295"/>
                  <a:pt x="42719" y="19249"/>
                </a:cubicBezTo>
                <a:lnTo>
                  <a:pt x="2124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43495" name="Arc 5127"/>
          <p:cNvSpPr>
            <a:spLocks/>
          </p:cNvSpPr>
          <p:nvPr/>
        </p:nvSpPr>
        <p:spPr bwMode="auto">
          <a:xfrm flipV="1">
            <a:off x="5216525" y="3657600"/>
            <a:ext cx="1173163" cy="1001713"/>
          </a:xfrm>
          <a:custGeom>
            <a:avLst/>
            <a:gdLst>
              <a:gd name="T0" fmla="*/ 2147483647 w 21156"/>
              <a:gd name="T1" fmla="*/ 0 h 17456"/>
              <a:gd name="T2" fmla="*/ 2147483647 w 21156"/>
              <a:gd name="T3" fmla="*/ 2147483647 h 17456"/>
              <a:gd name="T4" fmla="*/ 0 w 21156"/>
              <a:gd name="T5" fmla="*/ 2147483647 h 17456"/>
              <a:gd name="T6" fmla="*/ 0 60000 65536"/>
              <a:gd name="T7" fmla="*/ 0 60000 65536"/>
              <a:gd name="T8" fmla="*/ 0 60000 65536"/>
              <a:gd name="T9" fmla="*/ 0 w 21156"/>
              <a:gd name="T10" fmla="*/ 0 h 17456"/>
              <a:gd name="T11" fmla="*/ 21156 w 21156"/>
              <a:gd name="T12" fmla="*/ 17456 h 17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56" h="17456" fill="none" extrusionOk="0">
                <a:moveTo>
                  <a:pt x="12721" y="0"/>
                </a:moveTo>
                <a:cubicBezTo>
                  <a:pt x="17065" y="3165"/>
                  <a:pt x="20072" y="7836"/>
                  <a:pt x="21156" y="13099"/>
                </a:cubicBezTo>
              </a:path>
              <a:path w="21156" h="17456" stroke="0" extrusionOk="0">
                <a:moveTo>
                  <a:pt x="12721" y="0"/>
                </a:moveTo>
                <a:cubicBezTo>
                  <a:pt x="17065" y="3165"/>
                  <a:pt x="20072" y="7836"/>
                  <a:pt x="21156" y="13099"/>
                </a:cubicBezTo>
                <a:lnTo>
                  <a:pt x="0" y="1745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43496" name="Text Box 5128"/>
          <p:cNvSpPr txBox="1">
            <a:spLocks noChangeArrowheads="1"/>
          </p:cNvSpPr>
          <p:nvPr/>
        </p:nvSpPr>
        <p:spPr bwMode="auto">
          <a:xfrm>
            <a:off x="5791200" y="3048000"/>
            <a:ext cx="1708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對傳統工會</a:t>
            </a:r>
          </a:p>
          <a:p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地位的威脅</a:t>
            </a:r>
          </a:p>
        </p:txBody>
      </p:sp>
      <p:sp>
        <p:nvSpPr>
          <p:cNvPr id="1343497" name="Text Box 5129"/>
          <p:cNvSpPr txBox="1">
            <a:spLocks noChangeArrowheads="1"/>
          </p:cNvSpPr>
          <p:nvPr/>
        </p:nvSpPr>
        <p:spPr bwMode="auto">
          <a:xfrm>
            <a:off x="4170363" y="26860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>
                <a:latin typeface="Times New Roman" pitchFamily="18" charset="0"/>
                <a:ea typeface="華康新儷粗黑" pitchFamily="34" charset="-120"/>
              </a:rPr>
              <a:t>反</a:t>
            </a:r>
          </a:p>
        </p:txBody>
      </p:sp>
      <p:sp>
        <p:nvSpPr>
          <p:cNvPr id="1343498" name="Text Box 5130"/>
          <p:cNvSpPr txBox="1">
            <a:spLocks noChangeArrowheads="1"/>
          </p:cNvSpPr>
          <p:nvPr/>
        </p:nvSpPr>
        <p:spPr bwMode="auto">
          <a:xfrm>
            <a:off x="6400800" y="3810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>
                <a:latin typeface="Times New Roman" pitchFamily="18" charset="0"/>
                <a:ea typeface="華康新儷粗黑" pitchFamily="34" charset="-120"/>
              </a:rPr>
              <a:t>同</a:t>
            </a:r>
          </a:p>
        </p:txBody>
      </p:sp>
      <p:grpSp>
        <p:nvGrpSpPr>
          <p:cNvPr id="2" name="Group 5131"/>
          <p:cNvGrpSpPr>
            <a:grpSpLocks/>
          </p:cNvGrpSpPr>
          <p:nvPr/>
        </p:nvGrpSpPr>
        <p:grpSpPr bwMode="auto">
          <a:xfrm>
            <a:off x="4648200" y="3200400"/>
            <a:ext cx="1066800" cy="533400"/>
            <a:chOff x="2928" y="2016"/>
            <a:chExt cx="672" cy="336"/>
          </a:xfrm>
        </p:grpSpPr>
        <p:sp>
          <p:nvSpPr>
            <p:cNvPr id="490524" name="Line 5132"/>
            <p:cNvSpPr>
              <a:spLocks noChangeShapeType="1"/>
            </p:cNvSpPr>
            <p:nvPr/>
          </p:nvSpPr>
          <p:spPr bwMode="auto">
            <a:xfrm>
              <a:off x="2928" y="211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0525" name="Line 5133"/>
            <p:cNvSpPr>
              <a:spLocks noChangeShapeType="1"/>
            </p:cNvSpPr>
            <p:nvPr/>
          </p:nvSpPr>
          <p:spPr bwMode="auto">
            <a:xfrm>
              <a:off x="2928" y="211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0526" name="Line 5134"/>
            <p:cNvSpPr>
              <a:spLocks noChangeShapeType="1"/>
            </p:cNvSpPr>
            <p:nvPr/>
          </p:nvSpPr>
          <p:spPr bwMode="auto">
            <a:xfrm>
              <a:off x="2928" y="216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0527" name="Line 5135"/>
            <p:cNvSpPr>
              <a:spLocks noChangeShapeType="1"/>
            </p:cNvSpPr>
            <p:nvPr/>
          </p:nvSpPr>
          <p:spPr bwMode="auto">
            <a:xfrm>
              <a:off x="3600" y="211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0528" name="AutoShape 5136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0529" name="Rectangle 5137"/>
            <p:cNvSpPr>
              <a:spLocks noChangeArrowheads="1"/>
            </p:cNvSpPr>
            <p:nvPr/>
          </p:nvSpPr>
          <p:spPr bwMode="auto">
            <a:xfrm>
              <a:off x="2976" y="2016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0530" name="Rectangle 5138"/>
            <p:cNvSpPr>
              <a:spLocks noChangeArrowheads="1"/>
            </p:cNvSpPr>
            <p:nvPr/>
          </p:nvSpPr>
          <p:spPr bwMode="auto">
            <a:xfrm>
              <a:off x="3456" y="2016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343507" name="Arc 5139"/>
          <p:cNvSpPr>
            <a:spLocks/>
          </p:cNvSpPr>
          <p:nvPr/>
        </p:nvSpPr>
        <p:spPr bwMode="auto">
          <a:xfrm flipV="1">
            <a:off x="3916363" y="3505200"/>
            <a:ext cx="1452562" cy="1239838"/>
          </a:xfrm>
          <a:custGeom>
            <a:avLst/>
            <a:gdLst>
              <a:gd name="T0" fmla="*/ 0 w 23510"/>
              <a:gd name="T1" fmla="*/ 2147483647 h 21600"/>
              <a:gd name="T2" fmla="*/ 2147483647 w 23510"/>
              <a:gd name="T3" fmla="*/ 2147483647 h 21600"/>
              <a:gd name="T4" fmla="*/ 2147483647 w 23510"/>
              <a:gd name="T5" fmla="*/ 2147483647 h 21600"/>
              <a:gd name="T6" fmla="*/ 0 60000 65536"/>
              <a:gd name="T7" fmla="*/ 0 60000 65536"/>
              <a:gd name="T8" fmla="*/ 0 60000 65536"/>
              <a:gd name="T9" fmla="*/ 0 w 23510"/>
              <a:gd name="T10" fmla="*/ 0 h 21600"/>
              <a:gd name="T11" fmla="*/ 23510 w 2351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10" h="21600" fill="none" extrusionOk="0">
                <a:moveTo>
                  <a:pt x="-1" y="15669"/>
                </a:moveTo>
                <a:cubicBezTo>
                  <a:pt x="2648" y="6395"/>
                  <a:pt x="11124" y="-1"/>
                  <a:pt x="20770" y="0"/>
                </a:cubicBezTo>
                <a:cubicBezTo>
                  <a:pt x="21686" y="0"/>
                  <a:pt x="22601" y="58"/>
                  <a:pt x="23510" y="174"/>
                </a:cubicBezTo>
              </a:path>
              <a:path w="23510" h="21600" stroke="0" extrusionOk="0">
                <a:moveTo>
                  <a:pt x="-1" y="15669"/>
                </a:moveTo>
                <a:cubicBezTo>
                  <a:pt x="2648" y="6395"/>
                  <a:pt x="11124" y="-1"/>
                  <a:pt x="20770" y="0"/>
                </a:cubicBezTo>
                <a:cubicBezTo>
                  <a:pt x="21686" y="0"/>
                  <a:pt x="22601" y="58"/>
                  <a:pt x="23510" y="174"/>
                </a:cubicBezTo>
                <a:lnTo>
                  <a:pt x="2077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" name="Group 5140"/>
          <p:cNvGrpSpPr>
            <a:grpSpLocks/>
          </p:cNvGrpSpPr>
          <p:nvPr/>
        </p:nvGrpSpPr>
        <p:grpSpPr bwMode="auto">
          <a:xfrm>
            <a:off x="5257800" y="4267200"/>
            <a:ext cx="838200" cy="838200"/>
            <a:chOff x="3312" y="2688"/>
            <a:chExt cx="528" cy="528"/>
          </a:xfrm>
        </p:grpSpPr>
        <p:sp>
          <p:nvSpPr>
            <p:cNvPr id="490521" name="Line 5141"/>
            <p:cNvSpPr>
              <a:spLocks noChangeShapeType="1"/>
            </p:cNvSpPr>
            <p:nvPr/>
          </p:nvSpPr>
          <p:spPr bwMode="auto">
            <a:xfrm>
              <a:off x="3312" y="2880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0522" name="Line 5142"/>
            <p:cNvSpPr>
              <a:spLocks noChangeShapeType="1"/>
            </p:cNvSpPr>
            <p:nvPr/>
          </p:nvSpPr>
          <p:spPr bwMode="auto">
            <a:xfrm>
              <a:off x="3504" y="2688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0523" name="Text Box 5143"/>
            <p:cNvSpPr txBox="1">
              <a:spLocks noChangeArrowheads="1"/>
            </p:cNvSpPr>
            <p:nvPr/>
          </p:nvSpPr>
          <p:spPr bwMode="auto">
            <a:xfrm rot="2400000">
              <a:off x="3312" y="2784"/>
              <a:ext cx="5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滯延</a:t>
              </a:r>
            </a:p>
          </p:txBody>
        </p:sp>
      </p:grpSp>
      <p:sp>
        <p:nvSpPr>
          <p:cNvPr id="1343512" name="Arc 5144"/>
          <p:cNvSpPr>
            <a:spLocks/>
          </p:cNvSpPr>
          <p:nvPr/>
        </p:nvSpPr>
        <p:spPr bwMode="auto">
          <a:xfrm flipV="1">
            <a:off x="1066800" y="2936875"/>
            <a:ext cx="1281113" cy="1762125"/>
          </a:xfrm>
          <a:custGeom>
            <a:avLst/>
            <a:gdLst>
              <a:gd name="T0" fmla="*/ 2147483647 w 21600"/>
              <a:gd name="T1" fmla="*/ 2147483647 h 30674"/>
              <a:gd name="T2" fmla="*/ 2147483647 w 21600"/>
              <a:gd name="T3" fmla="*/ 0 h 30674"/>
              <a:gd name="T4" fmla="*/ 2147483647 w 21600"/>
              <a:gd name="T5" fmla="*/ 2147483647 h 30674"/>
              <a:gd name="T6" fmla="*/ 0 60000 65536"/>
              <a:gd name="T7" fmla="*/ 0 60000 65536"/>
              <a:gd name="T8" fmla="*/ 0 60000 65536"/>
              <a:gd name="T9" fmla="*/ 0 w 21600"/>
              <a:gd name="T10" fmla="*/ 0 h 30674"/>
              <a:gd name="T11" fmla="*/ 21600 w 21600"/>
              <a:gd name="T12" fmla="*/ 30674 h 306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674" fill="none" extrusionOk="0">
                <a:moveTo>
                  <a:pt x="4046" y="30673"/>
                </a:moveTo>
                <a:cubicBezTo>
                  <a:pt x="1415" y="27004"/>
                  <a:pt x="0" y="22602"/>
                  <a:pt x="0" y="18087"/>
                </a:cubicBezTo>
                <a:cubicBezTo>
                  <a:pt x="-1" y="10791"/>
                  <a:pt x="3682" y="3988"/>
                  <a:pt x="9792" y="0"/>
                </a:cubicBezTo>
              </a:path>
              <a:path w="21600" h="30674" stroke="0" extrusionOk="0">
                <a:moveTo>
                  <a:pt x="4046" y="30673"/>
                </a:moveTo>
                <a:cubicBezTo>
                  <a:pt x="1415" y="27004"/>
                  <a:pt x="0" y="22602"/>
                  <a:pt x="0" y="18087"/>
                </a:cubicBezTo>
                <a:cubicBezTo>
                  <a:pt x="-1" y="10791"/>
                  <a:pt x="3682" y="3988"/>
                  <a:pt x="9792" y="0"/>
                </a:cubicBezTo>
                <a:lnTo>
                  <a:pt x="21600" y="180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43513" name="Arc 5145"/>
          <p:cNvSpPr>
            <a:spLocks/>
          </p:cNvSpPr>
          <p:nvPr/>
        </p:nvSpPr>
        <p:spPr bwMode="auto">
          <a:xfrm rot="10800000" flipV="1">
            <a:off x="1506538" y="2057400"/>
            <a:ext cx="2228850" cy="1447800"/>
          </a:xfrm>
          <a:custGeom>
            <a:avLst/>
            <a:gdLst>
              <a:gd name="T0" fmla="*/ 0 w 36729"/>
              <a:gd name="T1" fmla="*/ 2147483647 h 21600"/>
              <a:gd name="T2" fmla="*/ 2147483647 w 36729"/>
              <a:gd name="T3" fmla="*/ 2147483647 h 21600"/>
              <a:gd name="T4" fmla="*/ 2147483647 w 36729"/>
              <a:gd name="T5" fmla="*/ 2147483647 h 21600"/>
              <a:gd name="T6" fmla="*/ 0 60000 65536"/>
              <a:gd name="T7" fmla="*/ 0 60000 65536"/>
              <a:gd name="T8" fmla="*/ 0 60000 65536"/>
              <a:gd name="T9" fmla="*/ 0 w 36729"/>
              <a:gd name="T10" fmla="*/ 0 h 21600"/>
              <a:gd name="T11" fmla="*/ 36729 w 3672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729" h="21600" fill="none" extrusionOk="0">
                <a:moveTo>
                  <a:pt x="-1" y="15695"/>
                </a:moveTo>
                <a:cubicBezTo>
                  <a:pt x="2638" y="6408"/>
                  <a:pt x="11121" y="-1"/>
                  <a:pt x="20777" y="0"/>
                </a:cubicBezTo>
                <a:cubicBezTo>
                  <a:pt x="26846" y="0"/>
                  <a:pt x="32636" y="2553"/>
                  <a:pt x="36728" y="7036"/>
                </a:cubicBezTo>
              </a:path>
              <a:path w="36729" h="21600" stroke="0" extrusionOk="0">
                <a:moveTo>
                  <a:pt x="-1" y="15695"/>
                </a:moveTo>
                <a:cubicBezTo>
                  <a:pt x="2638" y="6408"/>
                  <a:pt x="11121" y="-1"/>
                  <a:pt x="20777" y="0"/>
                </a:cubicBezTo>
                <a:cubicBezTo>
                  <a:pt x="26846" y="0"/>
                  <a:pt x="32636" y="2553"/>
                  <a:pt x="36728" y="7036"/>
                </a:cubicBezTo>
                <a:lnTo>
                  <a:pt x="20777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43514" name="Text Box 5146"/>
          <p:cNvSpPr txBox="1">
            <a:spLocks noChangeArrowheads="1"/>
          </p:cNvSpPr>
          <p:nvPr/>
        </p:nvSpPr>
        <p:spPr bwMode="auto">
          <a:xfrm>
            <a:off x="838200" y="25146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品管圈活動</a:t>
            </a:r>
          </a:p>
        </p:txBody>
      </p:sp>
      <p:sp>
        <p:nvSpPr>
          <p:cNvPr id="1343515" name="Text Box 5147"/>
          <p:cNvSpPr txBox="1">
            <a:spLocks noChangeArrowheads="1"/>
          </p:cNvSpPr>
          <p:nvPr/>
        </p:nvSpPr>
        <p:spPr bwMode="auto">
          <a:xfrm>
            <a:off x="76200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>
                <a:ea typeface="華康新儷粗黑" pitchFamily="34" charset="-120"/>
              </a:rPr>
              <a:t>同</a:t>
            </a:r>
            <a:endParaRPr lang="zh-TW" altLang="en-US" sz="2400">
              <a:ea typeface="標楷體" pitchFamily="65" charset="-120"/>
            </a:endParaRPr>
          </a:p>
        </p:txBody>
      </p:sp>
      <p:sp>
        <p:nvSpPr>
          <p:cNvPr id="1343516" name="Text Box 5148"/>
          <p:cNvSpPr txBox="1">
            <a:spLocks noChangeArrowheads="1"/>
          </p:cNvSpPr>
          <p:nvPr/>
        </p:nvSpPr>
        <p:spPr bwMode="auto">
          <a:xfrm>
            <a:off x="2906713" y="26860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>
                <a:latin typeface="Times New Roman" pitchFamily="18" charset="0"/>
                <a:ea typeface="華康新儷粗黑" pitchFamily="34" charset="-120"/>
              </a:rPr>
              <a:t>同</a:t>
            </a:r>
          </a:p>
        </p:txBody>
      </p:sp>
      <p:sp>
        <p:nvSpPr>
          <p:cNvPr id="1343517" name="Arc 5149"/>
          <p:cNvSpPr>
            <a:spLocks/>
          </p:cNvSpPr>
          <p:nvPr/>
        </p:nvSpPr>
        <p:spPr bwMode="auto">
          <a:xfrm flipV="1">
            <a:off x="2320925" y="3733800"/>
            <a:ext cx="1336675" cy="858838"/>
          </a:xfrm>
          <a:custGeom>
            <a:avLst/>
            <a:gdLst>
              <a:gd name="T0" fmla="*/ 2147483647 w 21472"/>
              <a:gd name="T1" fmla="*/ 0 h 14949"/>
              <a:gd name="T2" fmla="*/ 2147483647 w 21472"/>
              <a:gd name="T3" fmla="*/ 2147483647 h 14949"/>
              <a:gd name="T4" fmla="*/ 0 w 21472"/>
              <a:gd name="T5" fmla="*/ 2147483647 h 14949"/>
              <a:gd name="T6" fmla="*/ 0 60000 65536"/>
              <a:gd name="T7" fmla="*/ 0 60000 65536"/>
              <a:gd name="T8" fmla="*/ 0 60000 65536"/>
              <a:gd name="T9" fmla="*/ 0 w 21472"/>
              <a:gd name="T10" fmla="*/ 0 h 14949"/>
              <a:gd name="T11" fmla="*/ 21472 w 21472"/>
              <a:gd name="T12" fmla="*/ 14949 h 149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2" h="14949" fill="none" extrusionOk="0">
                <a:moveTo>
                  <a:pt x="15591" y="0"/>
                </a:moveTo>
                <a:cubicBezTo>
                  <a:pt x="18886" y="3436"/>
                  <a:pt x="20953" y="7865"/>
                  <a:pt x="21471" y="12598"/>
                </a:cubicBezTo>
              </a:path>
              <a:path w="21472" h="14949" stroke="0" extrusionOk="0">
                <a:moveTo>
                  <a:pt x="15591" y="0"/>
                </a:moveTo>
                <a:cubicBezTo>
                  <a:pt x="18886" y="3436"/>
                  <a:pt x="20953" y="7865"/>
                  <a:pt x="21471" y="12598"/>
                </a:cubicBezTo>
                <a:lnTo>
                  <a:pt x="0" y="1494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43518" name="Text Box 5150"/>
          <p:cNvSpPr txBox="1">
            <a:spLocks noChangeArrowheads="1"/>
          </p:cNvSpPr>
          <p:nvPr/>
        </p:nvSpPr>
        <p:spPr bwMode="auto">
          <a:xfrm>
            <a:off x="3429000" y="4191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>
                <a:ea typeface="華康新儷粗黑" pitchFamily="34" charset="-120"/>
              </a:rPr>
              <a:t>同</a:t>
            </a:r>
            <a:endParaRPr lang="zh-TW" altLang="en-US" sz="2400">
              <a:ea typeface="標楷體" pitchFamily="65" charset="-120"/>
            </a:endParaRPr>
          </a:p>
        </p:txBody>
      </p:sp>
      <p:sp>
        <p:nvSpPr>
          <p:cNvPr id="1343519" name="Text Box 5151"/>
          <p:cNvSpPr txBox="1">
            <a:spLocks noChangeArrowheads="1"/>
          </p:cNvSpPr>
          <p:nvPr/>
        </p:nvSpPr>
        <p:spPr bwMode="auto">
          <a:xfrm>
            <a:off x="1524000" y="4267200"/>
            <a:ext cx="1708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改善解決</a:t>
            </a:r>
          </a:p>
          <a:p>
            <a:pPr algn="ctr"/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問題的能力</a:t>
            </a:r>
          </a:p>
        </p:txBody>
      </p:sp>
      <p:sp>
        <p:nvSpPr>
          <p:cNvPr id="1343520" name="Rectangle 515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latin typeface="標楷體" pitchFamily="65" charset="-120"/>
              </a:rPr>
              <a:t>美國品管圈為何失敗？</a:t>
            </a:r>
            <a:endParaRPr lang="zh-TW" altLang="zh-TW" smtClean="0">
              <a:latin typeface="標楷體" pitchFamily="65" charset="-120"/>
            </a:endParaRPr>
          </a:p>
        </p:txBody>
      </p:sp>
      <p:pic>
        <p:nvPicPr>
          <p:cNvPr id="1343521" name="Picture 5153" descr="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200400"/>
            <a:ext cx="762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3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3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3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3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3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3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3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3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3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3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43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43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43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43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43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43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4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4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4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4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4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4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4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4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4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4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4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4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4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4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4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4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4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4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3490" grpId="0" autoUpdateAnimBg="0"/>
      <p:bldP spid="1343491" grpId="0" autoUpdateAnimBg="0"/>
      <p:bldP spid="1343492" grpId="0" animBg="1"/>
      <p:bldP spid="1343493" grpId="0" autoUpdateAnimBg="0"/>
      <p:bldP spid="1343494" grpId="0" animBg="1"/>
      <p:bldP spid="1343495" grpId="0" animBg="1"/>
      <p:bldP spid="1343496" grpId="0" autoUpdateAnimBg="0"/>
      <p:bldP spid="1343497" grpId="0" autoUpdateAnimBg="0"/>
      <p:bldP spid="1343498" grpId="0" autoUpdateAnimBg="0"/>
      <p:bldP spid="1343507" grpId="0" animBg="1"/>
      <p:bldP spid="1343512" grpId="0" animBg="1"/>
      <p:bldP spid="1343513" grpId="0" animBg="1"/>
      <p:bldP spid="1343514" grpId="0" autoUpdateAnimBg="0"/>
      <p:bldP spid="1343515" grpId="0" autoUpdateAnimBg="0"/>
      <p:bldP spid="1343516" grpId="0" autoUpdateAnimBg="0"/>
      <p:bldP spid="1343517" grpId="0" animBg="1"/>
      <p:bldP spid="1343518" grpId="0" autoUpdateAnimBg="0"/>
      <p:bldP spid="134351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成長上限模擬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796844" cy="494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5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B979E7-27A1-438C-9F15-800C92487709}" type="slidenum">
              <a:rPr lang="en-US" altLang="zh-TW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系統基模三：</a:t>
            </a:r>
            <a:r>
              <a:rPr lang="zh-TW" altLang="en-US" sz="1600" smtClean="0">
                <a:solidFill>
                  <a:schemeClr val="tx1"/>
                </a:solidFill>
              </a:rPr>
              <a:t> </a:t>
            </a:r>
            <a:r>
              <a:rPr lang="zh-TW" altLang="en-US" sz="3200" smtClean="0">
                <a:solidFill>
                  <a:schemeClr val="tx1"/>
                </a:solidFill>
              </a:rPr>
              <a:t>捨本逐末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4038600"/>
            <a:ext cx="4914900" cy="2413000"/>
            <a:chOff x="72" y="2664"/>
            <a:chExt cx="3096" cy="1520"/>
          </a:xfrm>
        </p:grpSpPr>
        <p:sp>
          <p:nvSpPr>
            <p:cNvPr id="31792" name="Freeform 4"/>
            <p:cNvSpPr>
              <a:spLocks/>
            </p:cNvSpPr>
            <p:nvPr/>
          </p:nvSpPr>
          <p:spPr bwMode="auto">
            <a:xfrm>
              <a:off x="624" y="2928"/>
              <a:ext cx="2304" cy="864"/>
            </a:xfrm>
            <a:custGeom>
              <a:avLst/>
              <a:gdLst>
                <a:gd name="T0" fmla="*/ 0 w 2304"/>
                <a:gd name="T1" fmla="*/ 414 h 1104"/>
                <a:gd name="T2" fmla="*/ 1584 w 2304"/>
                <a:gd name="T3" fmla="*/ 324 h 1104"/>
                <a:gd name="T4" fmla="*/ 2304 w 2304"/>
                <a:gd name="T5" fmla="*/ 0 h 1104"/>
                <a:gd name="T6" fmla="*/ 0 60000 65536"/>
                <a:gd name="T7" fmla="*/ 0 60000 65536"/>
                <a:gd name="T8" fmla="*/ 0 60000 65536"/>
                <a:gd name="T9" fmla="*/ 0 w 2304"/>
                <a:gd name="T10" fmla="*/ 0 h 1104"/>
                <a:gd name="T11" fmla="*/ 2304 w 2304"/>
                <a:gd name="T12" fmla="*/ 1104 h 1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4" h="1104">
                  <a:moveTo>
                    <a:pt x="0" y="1104"/>
                  </a:moveTo>
                  <a:cubicBezTo>
                    <a:pt x="600" y="1076"/>
                    <a:pt x="1200" y="1048"/>
                    <a:pt x="1584" y="864"/>
                  </a:cubicBezTo>
                  <a:cubicBezTo>
                    <a:pt x="1968" y="680"/>
                    <a:pt x="2136" y="340"/>
                    <a:pt x="230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93" name="Line 5"/>
            <p:cNvSpPr>
              <a:spLocks noChangeShapeType="1"/>
            </p:cNvSpPr>
            <p:nvPr/>
          </p:nvSpPr>
          <p:spPr bwMode="auto">
            <a:xfrm flipV="1">
              <a:off x="624" y="2940"/>
              <a:ext cx="0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94" name="Line 6"/>
            <p:cNvSpPr>
              <a:spLocks noChangeShapeType="1"/>
            </p:cNvSpPr>
            <p:nvPr/>
          </p:nvSpPr>
          <p:spPr bwMode="auto">
            <a:xfrm>
              <a:off x="624" y="3947"/>
              <a:ext cx="254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95" name="Text Box 7"/>
            <p:cNvSpPr txBox="1">
              <a:spLocks noChangeArrowheads="1"/>
            </p:cNvSpPr>
            <p:nvPr/>
          </p:nvSpPr>
          <p:spPr bwMode="auto">
            <a:xfrm>
              <a:off x="904" y="3164"/>
              <a:ext cx="89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根本解</a:t>
              </a:r>
            </a:p>
          </p:txBody>
        </p:sp>
        <p:sp>
          <p:nvSpPr>
            <p:cNvPr id="31796" name="Text Box 8"/>
            <p:cNvSpPr txBox="1">
              <a:spLocks noChangeArrowheads="1"/>
            </p:cNvSpPr>
            <p:nvPr/>
          </p:nvSpPr>
          <p:spPr bwMode="auto">
            <a:xfrm>
              <a:off x="1904" y="3164"/>
              <a:ext cx="8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症狀解</a:t>
              </a:r>
              <a:endParaRPr lang="zh-TW" altLang="en-US" sz="2400" u="sng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1797" name="Text Box 9"/>
            <p:cNvSpPr txBox="1">
              <a:spLocks noChangeArrowheads="1"/>
            </p:cNvSpPr>
            <p:nvPr/>
          </p:nvSpPr>
          <p:spPr bwMode="auto">
            <a:xfrm>
              <a:off x="72" y="2664"/>
              <a:ext cx="20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  </a:t>
              </a: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變數行為</a:t>
              </a: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:</a:t>
              </a:r>
            </a:p>
          </p:txBody>
        </p:sp>
        <p:sp>
          <p:nvSpPr>
            <p:cNvPr id="31798" name="Text Box 10"/>
            <p:cNvSpPr txBox="1">
              <a:spLocks noChangeArrowheads="1"/>
            </p:cNvSpPr>
            <p:nvPr/>
          </p:nvSpPr>
          <p:spPr bwMode="auto">
            <a:xfrm>
              <a:off x="2448" y="3896"/>
              <a:ext cx="72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時間</a:t>
              </a:r>
            </a:p>
          </p:txBody>
        </p:sp>
        <p:sp>
          <p:nvSpPr>
            <p:cNvPr id="31799" name="Freeform 11"/>
            <p:cNvSpPr>
              <a:spLocks/>
            </p:cNvSpPr>
            <p:nvPr/>
          </p:nvSpPr>
          <p:spPr bwMode="auto">
            <a:xfrm flipH="1">
              <a:off x="736" y="2988"/>
              <a:ext cx="2304" cy="864"/>
            </a:xfrm>
            <a:custGeom>
              <a:avLst/>
              <a:gdLst>
                <a:gd name="T0" fmla="*/ 0 w 2304"/>
                <a:gd name="T1" fmla="*/ 414 h 1104"/>
                <a:gd name="T2" fmla="*/ 1584 w 2304"/>
                <a:gd name="T3" fmla="*/ 324 h 1104"/>
                <a:gd name="T4" fmla="*/ 2304 w 2304"/>
                <a:gd name="T5" fmla="*/ 0 h 1104"/>
                <a:gd name="T6" fmla="*/ 0 60000 65536"/>
                <a:gd name="T7" fmla="*/ 0 60000 65536"/>
                <a:gd name="T8" fmla="*/ 0 60000 65536"/>
                <a:gd name="T9" fmla="*/ 0 w 2304"/>
                <a:gd name="T10" fmla="*/ 0 h 1104"/>
                <a:gd name="T11" fmla="*/ 2304 w 2304"/>
                <a:gd name="T12" fmla="*/ 1104 h 1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4" h="1104">
                  <a:moveTo>
                    <a:pt x="0" y="1104"/>
                  </a:moveTo>
                  <a:cubicBezTo>
                    <a:pt x="600" y="1076"/>
                    <a:pt x="1200" y="1048"/>
                    <a:pt x="1584" y="864"/>
                  </a:cubicBezTo>
                  <a:cubicBezTo>
                    <a:pt x="1968" y="680"/>
                    <a:pt x="2136" y="340"/>
                    <a:pt x="230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758796" name="Text Box 12"/>
          <p:cNvSpPr txBox="1">
            <a:spLocks noChangeArrowheads="1"/>
          </p:cNvSpPr>
          <p:nvPr/>
        </p:nvSpPr>
        <p:spPr bwMode="auto">
          <a:xfrm>
            <a:off x="4953000" y="1295400"/>
            <a:ext cx="4191000" cy="4830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lnSpc>
                <a:spcPct val="110000"/>
              </a:lnSpc>
            </a:pP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描述：</a:t>
            </a:r>
            <a:br>
              <a:rPr lang="zh-TW" altLang="en-US" sz="240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#1 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交期延誤 扣款了事  不思改善</a:t>
            </a:r>
          </a:p>
          <a:p>
            <a:pPr defTabSz="762000">
              <a:lnSpc>
                <a:spcPct val="90000"/>
              </a:lnSpc>
            </a:pP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      滯延   排程改善未明   </a:t>
            </a:r>
          </a:p>
          <a:p>
            <a:pPr defTabSz="762000">
              <a:lnSpc>
                <a:spcPct val="90000"/>
              </a:lnSpc>
            </a:pPr>
            <a:r>
              <a:rPr lang="zh-TW" altLang="en-US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#2  ….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 </a:t>
            </a:r>
          </a:p>
          <a:p>
            <a:pPr defTabSz="762000">
              <a:lnSpc>
                <a:spcPct val="80000"/>
              </a:lnSpc>
            </a:pP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#5 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交期仍延誤  扣款了事  不思改善</a:t>
            </a:r>
          </a:p>
          <a:p>
            <a:pPr defTabSz="762000">
              <a:lnSpc>
                <a:spcPct val="90000"/>
              </a:lnSpc>
            </a:pP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     滯延   排程改善更無力 </a:t>
            </a:r>
            <a:endParaRPr lang="zh-TW" altLang="en-US" sz="2400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  <a:p>
            <a:pPr defTabSz="762000">
              <a:lnSpc>
                <a:spcPct val="110000"/>
              </a:lnSpc>
            </a:pPr>
            <a:endParaRPr lang="zh-TW" altLang="en-US" sz="2400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  <a:p>
            <a:pPr defTabSz="762000">
              <a:lnSpc>
                <a:spcPct val="110000"/>
              </a:lnSpc>
            </a:pP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警訊：權宜治標，救急有效</a:t>
            </a:r>
            <a:br>
              <a:rPr lang="zh-TW" altLang="en-US" sz="240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       忽略治本，長期代價</a:t>
            </a:r>
            <a:br>
              <a:rPr lang="zh-TW" altLang="en-US" sz="2400">
                <a:latin typeface="標楷體" pitchFamily="65" charset="-120"/>
                <a:ea typeface="標楷體" pitchFamily="65" charset="-120"/>
              </a:rPr>
            </a:b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對策：</a:t>
            </a:r>
          </a:p>
          <a:p>
            <a:pPr defTabSz="762000">
              <a:lnSpc>
                <a:spcPct val="110000"/>
              </a:lnSpc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24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用症狀解，換取時間</a:t>
            </a:r>
            <a:br>
              <a:rPr lang="zh-TW" altLang="en-US" sz="24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4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       同步施行根本解方案</a:t>
            </a:r>
          </a:p>
        </p:txBody>
      </p:sp>
      <p:sp>
        <p:nvSpPr>
          <p:cNvPr id="31751" name="Text Box 13"/>
          <p:cNvSpPr txBox="1">
            <a:spLocks noChangeArrowheads="1"/>
          </p:cNvSpPr>
          <p:nvPr/>
        </p:nvSpPr>
        <p:spPr bwMode="auto">
          <a:xfrm>
            <a:off x="0" y="908050"/>
            <a:ext cx="1390650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結構：</a:t>
            </a:r>
          </a:p>
        </p:txBody>
      </p:sp>
      <p:sp>
        <p:nvSpPr>
          <p:cNvPr id="31752" name="Line 14"/>
          <p:cNvSpPr>
            <a:spLocks noChangeShapeType="1"/>
          </p:cNvSpPr>
          <p:nvPr/>
        </p:nvSpPr>
        <p:spPr bwMode="auto">
          <a:xfrm rot="3838225">
            <a:off x="2182019" y="2794794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53" name="Text Box 15"/>
          <p:cNvSpPr txBox="1">
            <a:spLocks noChangeArrowheads="1"/>
          </p:cNvSpPr>
          <p:nvPr/>
        </p:nvSpPr>
        <p:spPr bwMode="auto">
          <a:xfrm>
            <a:off x="3600450" y="2355850"/>
            <a:ext cx="14478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不思改善</a:t>
            </a:r>
          </a:p>
        </p:txBody>
      </p:sp>
      <p:sp>
        <p:nvSpPr>
          <p:cNvPr id="31754" name="Text Box 16"/>
          <p:cNvSpPr txBox="1">
            <a:spLocks noChangeArrowheads="1"/>
          </p:cNvSpPr>
          <p:nvPr/>
        </p:nvSpPr>
        <p:spPr bwMode="auto">
          <a:xfrm>
            <a:off x="1374775" y="1346200"/>
            <a:ext cx="142875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扣款了事</a:t>
            </a:r>
          </a:p>
        </p:txBody>
      </p:sp>
      <p:sp>
        <p:nvSpPr>
          <p:cNvPr id="31755" name="Text Box 17"/>
          <p:cNvSpPr txBox="1">
            <a:spLocks noChangeArrowheads="1"/>
          </p:cNvSpPr>
          <p:nvPr/>
        </p:nvSpPr>
        <p:spPr bwMode="auto">
          <a:xfrm>
            <a:off x="1295400" y="3505200"/>
            <a:ext cx="144145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排程改善</a:t>
            </a:r>
          </a:p>
        </p:txBody>
      </p:sp>
      <p:sp>
        <p:nvSpPr>
          <p:cNvPr id="31756" name="Text Box 18"/>
          <p:cNvSpPr txBox="1">
            <a:spLocks noChangeArrowheads="1"/>
          </p:cNvSpPr>
          <p:nvPr/>
        </p:nvSpPr>
        <p:spPr bwMode="auto">
          <a:xfrm>
            <a:off x="1219200" y="2336800"/>
            <a:ext cx="17399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交期延誤</a:t>
            </a:r>
          </a:p>
        </p:txBody>
      </p:sp>
      <p:sp>
        <p:nvSpPr>
          <p:cNvPr id="31757" name="Line 19"/>
          <p:cNvSpPr>
            <a:spLocks noChangeShapeType="1"/>
          </p:cNvSpPr>
          <p:nvPr/>
        </p:nvSpPr>
        <p:spPr bwMode="auto">
          <a:xfrm flipH="1">
            <a:off x="3294063" y="2581275"/>
            <a:ext cx="0" cy="219075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58" name="Line 20"/>
          <p:cNvSpPr>
            <a:spLocks noChangeShapeType="1"/>
          </p:cNvSpPr>
          <p:nvPr/>
        </p:nvSpPr>
        <p:spPr bwMode="auto">
          <a:xfrm rot="5400000" flipH="1">
            <a:off x="3314700" y="2552700"/>
            <a:ext cx="0" cy="228600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59" name="Line 21"/>
          <p:cNvSpPr>
            <a:spLocks noChangeShapeType="1"/>
          </p:cNvSpPr>
          <p:nvPr/>
        </p:nvSpPr>
        <p:spPr bwMode="auto">
          <a:xfrm rot="-5400000">
            <a:off x="2095500" y="2084388"/>
            <a:ext cx="0" cy="177800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60" name="Line 22"/>
          <p:cNvSpPr>
            <a:spLocks noChangeShapeType="1"/>
          </p:cNvSpPr>
          <p:nvPr/>
        </p:nvSpPr>
        <p:spPr bwMode="auto">
          <a:xfrm rot="-5400000">
            <a:off x="2084388" y="3060700"/>
            <a:ext cx="0" cy="177800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cxnSp>
        <p:nvCxnSpPr>
          <p:cNvPr id="31761" name="AutoShape 23"/>
          <p:cNvCxnSpPr>
            <a:cxnSpLocks noChangeShapeType="1"/>
          </p:cNvCxnSpPr>
          <p:nvPr/>
        </p:nvCxnSpPr>
        <p:spPr bwMode="auto">
          <a:xfrm rot="5400000">
            <a:off x="3141662" y="2725738"/>
            <a:ext cx="777875" cy="1574800"/>
          </a:xfrm>
          <a:prstGeom prst="curvedConnector2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</p:cxnSp>
      <p:cxnSp>
        <p:nvCxnSpPr>
          <p:cNvPr id="31762" name="AutoShape 24"/>
          <p:cNvCxnSpPr>
            <a:cxnSpLocks noChangeShapeType="1"/>
          </p:cNvCxnSpPr>
          <p:nvPr/>
        </p:nvCxnSpPr>
        <p:spPr bwMode="auto">
          <a:xfrm>
            <a:off x="2819400" y="1600200"/>
            <a:ext cx="158750" cy="990600"/>
          </a:xfrm>
          <a:prstGeom prst="curvedConnector3">
            <a:avLst>
              <a:gd name="adj1" fmla="val 340000"/>
            </a:avLst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</p:spPr>
      </p:cxnSp>
      <p:cxnSp>
        <p:nvCxnSpPr>
          <p:cNvPr id="31763" name="AutoShape 25"/>
          <p:cNvCxnSpPr>
            <a:cxnSpLocks noChangeShapeType="1"/>
            <a:stCxn id="31754" idx="1"/>
            <a:endCxn id="31756" idx="1"/>
          </p:cNvCxnSpPr>
          <p:nvPr/>
        </p:nvCxnSpPr>
        <p:spPr bwMode="auto">
          <a:xfrm rot="10800000" flipV="1">
            <a:off x="1219200" y="1612900"/>
            <a:ext cx="155575" cy="990600"/>
          </a:xfrm>
          <a:prstGeom prst="curvedConnector3">
            <a:avLst>
              <a:gd name="adj1" fmla="val 345917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4" name="AutoShape 26"/>
          <p:cNvCxnSpPr>
            <a:cxnSpLocks noChangeShapeType="1"/>
          </p:cNvCxnSpPr>
          <p:nvPr/>
        </p:nvCxnSpPr>
        <p:spPr bwMode="auto">
          <a:xfrm rot="10800000" flipH="1" flipV="1">
            <a:off x="1219200" y="2667000"/>
            <a:ext cx="76200" cy="1168400"/>
          </a:xfrm>
          <a:prstGeom prst="curvedConnector3">
            <a:avLst>
              <a:gd name="adj1" fmla="val -300000"/>
            </a:avLst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</p:spPr>
      </p:cxnSp>
      <p:cxnSp>
        <p:nvCxnSpPr>
          <p:cNvPr id="31765" name="AutoShape 27"/>
          <p:cNvCxnSpPr>
            <a:cxnSpLocks noChangeShapeType="1"/>
          </p:cNvCxnSpPr>
          <p:nvPr/>
        </p:nvCxnSpPr>
        <p:spPr bwMode="auto">
          <a:xfrm flipH="1">
            <a:off x="2819400" y="2743200"/>
            <a:ext cx="139700" cy="1028700"/>
          </a:xfrm>
          <a:prstGeom prst="curvedConnector3">
            <a:avLst>
              <a:gd name="adj1" fmla="val -257958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6" name="AutoShape 28"/>
          <p:cNvCxnSpPr>
            <a:cxnSpLocks noChangeShapeType="1"/>
          </p:cNvCxnSpPr>
          <p:nvPr/>
        </p:nvCxnSpPr>
        <p:spPr bwMode="auto">
          <a:xfrm>
            <a:off x="2819400" y="1524000"/>
            <a:ext cx="1520825" cy="742950"/>
          </a:xfrm>
          <a:prstGeom prst="curvedConnector2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</p:cxn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800100" y="1901825"/>
            <a:ext cx="228600" cy="222250"/>
            <a:chOff x="4512" y="1033"/>
            <a:chExt cx="234" cy="228"/>
          </a:xfrm>
        </p:grpSpPr>
        <p:sp>
          <p:nvSpPr>
            <p:cNvPr id="31790" name="Oval 30"/>
            <p:cNvSpPr>
              <a:spLocks noChangeArrowheads="1"/>
            </p:cNvSpPr>
            <p:nvPr/>
          </p:nvSpPr>
          <p:spPr bwMode="auto">
            <a:xfrm>
              <a:off x="4512" y="1033"/>
              <a:ext cx="234" cy="2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91" name="Line 31"/>
            <p:cNvSpPr>
              <a:spLocks noChangeShapeType="1"/>
            </p:cNvSpPr>
            <p:nvPr/>
          </p:nvSpPr>
          <p:spPr bwMode="auto">
            <a:xfrm rot="-5400000">
              <a:off x="4629" y="1030"/>
              <a:ext cx="0" cy="23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812800" y="3181350"/>
            <a:ext cx="228600" cy="222250"/>
            <a:chOff x="4512" y="1033"/>
            <a:chExt cx="234" cy="228"/>
          </a:xfrm>
        </p:grpSpPr>
        <p:sp>
          <p:nvSpPr>
            <p:cNvPr id="31788" name="Oval 33"/>
            <p:cNvSpPr>
              <a:spLocks noChangeArrowheads="1"/>
            </p:cNvSpPr>
            <p:nvPr/>
          </p:nvSpPr>
          <p:spPr bwMode="auto">
            <a:xfrm>
              <a:off x="4512" y="1033"/>
              <a:ext cx="234" cy="2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89" name="Line 34"/>
            <p:cNvSpPr>
              <a:spLocks noChangeShapeType="1"/>
            </p:cNvSpPr>
            <p:nvPr/>
          </p:nvSpPr>
          <p:spPr bwMode="auto">
            <a:xfrm rot="-5400000">
              <a:off x="4629" y="1030"/>
              <a:ext cx="0" cy="23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3200400" y="1905000"/>
            <a:ext cx="228600" cy="228600"/>
            <a:chOff x="3744" y="1056"/>
            <a:chExt cx="192" cy="192"/>
          </a:xfrm>
        </p:grpSpPr>
        <p:sp>
          <p:nvSpPr>
            <p:cNvPr id="31785" name="Oval 36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86" name="Line 37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87" name="Line 38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3987800" y="1898650"/>
            <a:ext cx="228600" cy="228600"/>
            <a:chOff x="3744" y="1056"/>
            <a:chExt cx="192" cy="192"/>
          </a:xfrm>
        </p:grpSpPr>
        <p:sp>
          <p:nvSpPr>
            <p:cNvPr id="31782" name="Oval 40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83" name="Line 41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84" name="Line 42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3956050" y="3200400"/>
            <a:ext cx="228600" cy="222250"/>
            <a:chOff x="4512" y="1033"/>
            <a:chExt cx="234" cy="228"/>
          </a:xfrm>
        </p:grpSpPr>
        <p:sp>
          <p:nvSpPr>
            <p:cNvPr id="31780" name="Oval 44"/>
            <p:cNvSpPr>
              <a:spLocks noChangeArrowheads="1"/>
            </p:cNvSpPr>
            <p:nvPr/>
          </p:nvSpPr>
          <p:spPr bwMode="auto">
            <a:xfrm>
              <a:off x="4512" y="1033"/>
              <a:ext cx="234" cy="2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81" name="Line 45"/>
            <p:cNvSpPr>
              <a:spLocks noChangeShapeType="1"/>
            </p:cNvSpPr>
            <p:nvPr/>
          </p:nvSpPr>
          <p:spPr bwMode="auto">
            <a:xfrm rot="-5400000">
              <a:off x="4629" y="1030"/>
              <a:ext cx="0" cy="23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3136900" y="3175000"/>
            <a:ext cx="228600" cy="228600"/>
            <a:chOff x="3744" y="1056"/>
            <a:chExt cx="192" cy="192"/>
          </a:xfrm>
        </p:grpSpPr>
        <p:sp>
          <p:nvSpPr>
            <p:cNvPr id="31777" name="Oval 47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78" name="Line 48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79" name="Line 49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aphicFrame>
        <p:nvGraphicFramePr>
          <p:cNvPr id="31746" name="Object 50"/>
          <p:cNvGraphicFramePr>
            <a:graphicFrameLocks noChangeAspect="1"/>
          </p:cNvGraphicFramePr>
          <p:nvPr/>
        </p:nvGraphicFramePr>
        <p:xfrm>
          <a:off x="3130550" y="2946400"/>
          <a:ext cx="28575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點陣圖影像" r:id="rId3" imgW="285866" imgH="114467" progId="Paint.Picture">
                  <p:embed/>
                </p:oleObj>
              </mc:Choice>
              <mc:Fallback>
                <p:oleObj name="點陣圖影像" r:id="rId3" imgW="285866" imgH="114467" progId="Paint.Picture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550" y="2946400"/>
                        <a:ext cx="285750" cy="114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73" name="Freeform 51"/>
          <p:cNvSpPr>
            <a:spLocks/>
          </p:cNvSpPr>
          <p:nvPr/>
        </p:nvSpPr>
        <p:spPr bwMode="auto">
          <a:xfrm>
            <a:off x="1905000" y="2971800"/>
            <a:ext cx="393700" cy="330200"/>
          </a:xfrm>
          <a:custGeom>
            <a:avLst/>
            <a:gdLst>
              <a:gd name="T0" fmla="*/ 0 w 248"/>
              <a:gd name="T1" fmla="*/ 2147483647 h 208"/>
              <a:gd name="T2" fmla="*/ 2147483647 w 248"/>
              <a:gd name="T3" fmla="*/ 2147483647 h 208"/>
              <a:gd name="T4" fmla="*/ 2147483647 w 248"/>
              <a:gd name="T5" fmla="*/ 2147483647 h 208"/>
              <a:gd name="T6" fmla="*/ 2147483647 w 248"/>
              <a:gd name="T7" fmla="*/ 2147483647 h 208"/>
              <a:gd name="T8" fmla="*/ 2147483647 w 248"/>
              <a:gd name="T9" fmla="*/ 2147483647 h 208"/>
              <a:gd name="T10" fmla="*/ 2147483647 w 248"/>
              <a:gd name="T11" fmla="*/ 2147483647 h 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8"/>
              <a:gd name="T19" fmla="*/ 0 h 208"/>
              <a:gd name="T20" fmla="*/ 248 w 248"/>
              <a:gd name="T21" fmla="*/ 208 h 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8" h="208">
                <a:moveTo>
                  <a:pt x="0" y="112"/>
                </a:moveTo>
                <a:cubicBezTo>
                  <a:pt x="8" y="72"/>
                  <a:pt x="16" y="32"/>
                  <a:pt x="48" y="16"/>
                </a:cubicBezTo>
                <a:cubicBezTo>
                  <a:pt x="80" y="0"/>
                  <a:pt x="160" y="0"/>
                  <a:pt x="192" y="16"/>
                </a:cubicBezTo>
                <a:cubicBezTo>
                  <a:pt x="224" y="32"/>
                  <a:pt x="232" y="88"/>
                  <a:pt x="240" y="112"/>
                </a:cubicBezTo>
                <a:cubicBezTo>
                  <a:pt x="248" y="136"/>
                  <a:pt x="248" y="144"/>
                  <a:pt x="240" y="160"/>
                </a:cubicBezTo>
                <a:cubicBezTo>
                  <a:pt x="232" y="176"/>
                  <a:pt x="200" y="200"/>
                  <a:pt x="192" y="208"/>
                </a:cubicBezTo>
              </a:path>
            </a:pathLst>
          </a:custGeom>
          <a:noFill/>
          <a:ln w="38100" cap="sq">
            <a:solidFill>
              <a:srgbClr val="00FFCC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1774" name="Freeform 52"/>
          <p:cNvSpPr>
            <a:spLocks/>
          </p:cNvSpPr>
          <p:nvPr/>
        </p:nvSpPr>
        <p:spPr bwMode="auto">
          <a:xfrm>
            <a:off x="3124200" y="2514600"/>
            <a:ext cx="393700" cy="330200"/>
          </a:xfrm>
          <a:custGeom>
            <a:avLst/>
            <a:gdLst>
              <a:gd name="T0" fmla="*/ 0 w 248"/>
              <a:gd name="T1" fmla="*/ 2147483647 h 208"/>
              <a:gd name="T2" fmla="*/ 2147483647 w 248"/>
              <a:gd name="T3" fmla="*/ 2147483647 h 208"/>
              <a:gd name="T4" fmla="*/ 2147483647 w 248"/>
              <a:gd name="T5" fmla="*/ 2147483647 h 208"/>
              <a:gd name="T6" fmla="*/ 2147483647 w 248"/>
              <a:gd name="T7" fmla="*/ 2147483647 h 208"/>
              <a:gd name="T8" fmla="*/ 2147483647 w 248"/>
              <a:gd name="T9" fmla="*/ 2147483647 h 208"/>
              <a:gd name="T10" fmla="*/ 2147483647 w 248"/>
              <a:gd name="T11" fmla="*/ 2147483647 h 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8"/>
              <a:gd name="T19" fmla="*/ 0 h 208"/>
              <a:gd name="T20" fmla="*/ 248 w 248"/>
              <a:gd name="T21" fmla="*/ 208 h 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8" h="208">
                <a:moveTo>
                  <a:pt x="0" y="112"/>
                </a:moveTo>
                <a:cubicBezTo>
                  <a:pt x="8" y="72"/>
                  <a:pt x="16" y="32"/>
                  <a:pt x="48" y="16"/>
                </a:cubicBezTo>
                <a:cubicBezTo>
                  <a:pt x="80" y="0"/>
                  <a:pt x="160" y="0"/>
                  <a:pt x="192" y="16"/>
                </a:cubicBezTo>
                <a:cubicBezTo>
                  <a:pt x="224" y="32"/>
                  <a:pt x="232" y="88"/>
                  <a:pt x="240" y="112"/>
                </a:cubicBezTo>
                <a:cubicBezTo>
                  <a:pt x="248" y="136"/>
                  <a:pt x="248" y="144"/>
                  <a:pt x="240" y="160"/>
                </a:cubicBezTo>
                <a:cubicBezTo>
                  <a:pt x="232" y="176"/>
                  <a:pt x="200" y="200"/>
                  <a:pt x="192" y="208"/>
                </a:cubicBezTo>
              </a:path>
            </a:pathLst>
          </a:custGeom>
          <a:noFill/>
          <a:ln w="38100" cap="sq">
            <a:solidFill>
              <a:srgbClr val="00FFCC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1775" name="Freeform 53"/>
          <p:cNvSpPr>
            <a:spLocks/>
          </p:cNvSpPr>
          <p:nvPr/>
        </p:nvSpPr>
        <p:spPr bwMode="auto">
          <a:xfrm>
            <a:off x="1905000" y="1981200"/>
            <a:ext cx="381000" cy="330200"/>
          </a:xfrm>
          <a:custGeom>
            <a:avLst/>
            <a:gdLst>
              <a:gd name="T0" fmla="*/ 2147483647 w 240"/>
              <a:gd name="T1" fmla="*/ 2147483647 h 208"/>
              <a:gd name="T2" fmla="*/ 2147483647 w 240"/>
              <a:gd name="T3" fmla="*/ 2147483647 h 208"/>
              <a:gd name="T4" fmla="*/ 2147483647 w 240"/>
              <a:gd name="T5" fmla="*/ 2147483647 h 208"/>
              <a:gd name="T6" fmla="*/ 2147483647 w 240"/>
              <a:gd name="T7" fmla="*/ 2147483647 h 208"/>
              <a:gd name="T8" fmla="*/ 2147483647 w 240"/>
              <a:gd name="T9" fmla="*/ 2147483647 h 208"/>
              <a:gd name="T10" fmla="*/ 0 w 240"/>
              <a:gd name="T11" fmla="*/ 2147483647 h 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208"/>
              <a:gd name="T20" fmla="*/ 240 w 240"/>
              <a:gd name="T21" fmla="*/ 208 h 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208">
                <a:moveTo>
                  <a:pt x="192" y="208"/>
                </a:moveTo>
                <a:cubicBezTo>
                  <a:pt x="216" y="176"/>
                  <a:pt x="240" y="144"/>
                  <a:pt x="240" y="112"/>
                </a:cubicBezTo>
                <a:cubicBezTo>
                  <a:pt x="240" y="80"/>
                  <a:pt x="216" y="32"/>
                  <a:pt x="192" y="16"/>
                </a:cubicBezTo>
                <a:cubicBezTo>
                  <a:pt x="168" y="0"/>
                  <a:pt x="120" y="8"/>
                  <a:pt x="96" y="16"/>
                </a:cubicBezTo>
                <a:cubicBezTo>
                  <a:pt x="72" y="24"/>
                  <a:pt x="64" y="48"/>
                  <a:pt x="48" y="64"/>
                </a:cubicBezTo>
                <a:cubicBezTo>
                  <a:pt x="32" y="80"/>
                  <a:pt x="16" y="96"/>
                  <a:pt x="0" y="112"/>
                </a:cubicBezTo>
              </a:path>
            </a:pathLst>
          </a:custGeom>
          <a:noFill/>
          <a:ln w="28575" cap="sq">
            <a:solidFill>
              <a:srgbClr val="00FFCC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1776" name="Text Box 54"/>
          <p:cNvSpPr txBox="1">
            <a:spLocks noChangeArrowheads="1"/>
          </p:cNvSpPr>
          <p:nvPr/>
        </p:nvSpPr>
        <p:spPr bwMode="auto">
          <a:xfrm>
            <a:off x="304800" y="4673600"/>
            <a:ext cx="4889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解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方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587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96" grpId="0" autoUpdateAnimBg="0"/>
    </p:bldLst>
  </p:timing>
</p:sld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77</TotalTime>
  <Words>975</Words>
  <Application>Microsoft Office PowerPoint</Application>
  <PresentationFormat>如螢幕大小 (4:3)</PresentationFormat>
  <Paragraphs>423</Paragraphs>
  <Slides>27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9" baseType="lpstr">
      <vt:lpstr>教學目標</vt:lpstr>
      <vt:lpstr>點陣圖影像</vt:lpstr>
      <vt:lpstr>系統基模</vt:lpstr>
      <vt:lpstr>系統基模(Archetypes)</vt:lpstr>
      <vt:lpstr>PowerPoint 簡報</vt:lpstr>
      <vt:lpstr>系統基模一：反應遲緩的調節環路</vt:lpstr>
      <vt:lpstr>Adjusting the Shower</vt:lpstr>
      <vt:lpstr>系統基模二：成長上限</vt:lpstr>
      <vt:lpstr>美國品管圈為何失敗？</vt:lpstr>
      <vt:lpstr>成長上限模擬</vt:lpstr>
      <vt:lpstr>系統基模三： 捨本逐末</vt:lpstr>
      <vt:lpstr>PowerPoint 簡報</vt:lpstr>
      <vt:lpstr>Shifting the Burden</vt:lpstr>
      <vt:lpstr>系統基模四：目標侵蝕</vt:lpstr>
      <vt:lpstr>Drifting Goals</vt:lpstr>
      <vt:lpstr>系統基模五：惡性競爭</vt:lpstr>
      <vt:lpstr>Escalation</vt:lpstr>
      <vt:lpstr>系統基模六：富者愈富</vt:lpstr>
      <vt:lpstr>Success the Successful</vt:lpstr>
      <vt:lpstr>系統基模七：共同的悲劇</vt:lpstr>
      <vt:lpstr>Tragedy of the Commons</vt:lpstr>
      <vt:lpstr>系統基模八：飲酖止渴</vt:lpstr>
      <vt:lpstr>Fixes that Fail</vt:lpstr>
      <vt:lpstr>系統基模九：成長與投資不足</vt:lpstr>
      <vt:lpstr>Growth and Underinvestment</vt:lpstr>
      <vt:lpstr>系統基模十：意外的敵人</vt:lpstr>
      <vt:lpstr>Accidental Adversaries</vt:lpstr>
      <vt:lpstr>PowerPoint 簡報</vt:lpstr>
      <vt:lpstr>PowerPoint 簡報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系統基模</dc:title>
  <dc:creator>Your User Name</dc:creator>
  <cp:lastModifiedBy>USER</cp:lastModifiedBy>
  <cp:revision>12</cp:revision>
  <dcterms:created xsi:type="dcterms:W3CDTF">2010-07-14T13:14:22Z</dcterms:created>
  <dcterms:modified xsi:type="dcterms:W3CDTF">2013-07-01T03:45:38Z</dcterms:modified>
</cp:coreProperties>
</file>